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23"/>
  </p:handoutMasterIdLst>
  <p:sldIdLst>
    <p:sldId id="256" r:id="rId2"/>
    <p:sldId id="257" r:id="rId3"/>
    <p:sldId id="258" r:id="rId4"/>
    <p:sldId id="264" r:id="rId5"/>
    <p:sldId id="266" r:id="rId6"/>
    <p:sldId id="267" r:id="rId7"/>
    <p:sldId id="265" r:id="rId8"/>
    <p:sldId id="259" r:id="rId9"/>
    <p:sldId id="269" r:id="rId10"/>
    <p:sldId id="268" r:id="rId11"/>
    <p:sldId id="270" r:id="rId12"/>
    <p:sldId id="271" r:id="rId13"/>
    <p:sldId id="273" r:id="rId14"/>
    <p:sldId id="274" r:id="rId15"/>
    <p:sldId id="275" r:id="rId16"/>
    <p:sldId id="276" r:id="rId17"/>
    <p:sldId id="277" r:id="rId18"/>
    <p:sldId id="278" r:id="rId19"/>
    <p:sldId id="279" r:id="rId20"/>
    <p:sldId id="280" r:id="rId21"/>
    <p:sldId id="263" r:id="rId2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444" y="-108"/>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654607C-F4B5-453D-8405-6F4BC98C6BAD}" type="datetimeFigureOut">
              <a:rPr lang="en-AU" smtClean="0"/>
              <a:t>30/06/2013</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F6799-3E12-43EB-9A2E-E8EC87F3A207}" type="slidenum">
              <a:rPr lang="en-AU" smtClean="0"/>
              <a:t>‹#›</a:t>
            </a:fld>
            <a:endParaRPr lang="en-AU"/>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51435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95250" y="2571750"/>
            <a:ext cx="51435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400050"/>
            <a:ext cx="5105400" cy="2151126"/>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2654898"/>
            <a:ext cx="5114778" cy="825936"/>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4918459"/>
            <a:ext cx="2002464" cy="170177"/>
          </a:xfrm>
        </p:spPr>
        <p:txBody>
          <a:bodyPr/>
          <a:lstStyle>
            <a:lvl1pPr>
              <a:defRPr lang="en-US" smtClean="0">
                <a:solidFill>
                  <a:srgbClr val="FFFFFF"/>
                </a:solidFill>
              </a:defRPr>
            </a:lvl1pPr>
            <a:extLst/>
          </a:lstStyle>
          <a:p>
            <a:fld id="{8A9A4B7C-360E-40ED-850B-FE0844054892}" type="datetimeFigureOut">
              <a:rPr lang="en-US" smtClean="0"/>
              <a:pPr/>
              <a:t>6/30/2013</a:t>
            </a:fld>
            <a:endParaRPr lang="en-AU"/>
          </a:p>
        </p:txBody>
      </p:sp>
      <p:sp>
        <p:nvSpPr>
          <p:cNvPr id="18" name="Footer Placeholder 17"/>
          <p:cNvSpPr>
            <a:spLocks noGrp="1"/>
          </p:cNvSpPr>
          <p:nvPr>
            <p:ph type="ftr" sz="quarter" idx="11"/>
          </p:nvPr>
        </p:nvSpPr>
        <p:spPr>
          <a:xfrm>
            <a:off x="2819400" y="4918460"/>
            <a:ext cx="2927722" cy="171450"/>
          </a:xfrm>
        </p:spPr>
        <p:txBody>
          <a:bodyPr/>
          <a:lstStyle>
            <a:lvl1pPr>
              <a:defRPr lang="en-US" dirty="0">
                <a:solidFill>
                  <a:srgbClr val="FFFFFF"/>
                </a:solidFill>
              </a:defRPr>
            </a:lvl1pPr>
            <a:extLst/>
          </a:lstStyle>
          <a:p>
            <a:endParaRPr lang="en-AU"/>
          </a:p>
        </p:txBody>
      </p:sp>
      <p:sp>
        <p:nvSpPr>
          <p:cNvPr id="29" name="Slide Number Placeholder 28"/>
          <p:cNvSpPr>
            <a:spLocks noGrp="1"/>
          </p:cNvSpPr>
          <p:nvPr>
            <p:ph type="sldNum" sz="quarter" idx="12"/>
          </p:nvPr>
        </p:nvSpPr>
        <p:spPr>
          <a:xfrm>
            <a:off x="7880884" y="4917186"/>
            <a:ext cx="588336" cy="171450"/>
          </a:xfrm>
        </p:spPr>
        <p:txBody>
          <a:bodyPr/>
          <a:lstStyle>
            <a:lvl1pPr>
              <a:defRPr lang="en-US" smtClean="0">
                <a:solidFill>
                  <a:srgbClr val="FFFFFF"/>
                </a:solidFill>
              </a:defRPr>
            </a:lvl1pPr>
            <a:extLst/>
          </a:lstStyle>
          <a:p>
            <a:fld id="{87D24613-DD77-462F-98B2-73497E842EA5}" type="slidenum">
              <a:rPr lang="en-AU" smtClean="0"/>
              <a:pPr/>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A9A4B7C-360E-40ED-850B-FE0844054892}" type="datetimeFigureOut">
              <a:rPr lang="en-US" smtClean="0"/>
              <a:pPr/>
              <a:t>6/30/2013</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87D24613-DD77-462F-98B2-73497E842EA5}"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06217"/>
            <a:ext cx="1524000" cy="4388644"/>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05982"/>
            <a:ext cx="6019800" cy="4388644"/>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4918459"/>
            <a:ext cx="2002464" cy="170177"/>
          </a:xfrm>
        </p:spPr>
        <p:txBody>
          <a:bodyPr/>
          <a:lstStyle>
            <a:extLst/>
          </a:lstStyle>
          <a:p>
            <a:fld id="{8A9A4B7C-360E-40ED-850B-FE0844054892}" type="datetimeFigureOut">
              <a:rPr lang="en-US" smtClean="0"/>
              <a:pPr/>
              <a:t>6/30/2013</a:t>
            </a:fld>
            <a:endParaRPr lang="en-AU"/>
          </a:p>
        </p:txBody>
      </p:sp>
      <p:sp>
        <p:nvSpPr>
          <p:cNvPr id="5" name="Footer Placeholder 4"/>
          <p:cNvSpPr>
            <a:spLocks noGrp="1"/>
          </p:cNvSpPr>
          <p:nvPr>
            <p:ph type="ftr" sz="quarter" idx="11"/>
          </p:nvPr>
        </p:nvSpPr>
        <p:spPr>
          <a:xfrm>
            <a:off x="457200" y="4917186"/>
            <a:ext cx="3657600" cy="171450"/>
          </a:xfrm>
        </p:spPr>
        <p:txBody>
          <a:bodyPr/>
          <a:lstStyle>
            <a:extLst/>
          </a:lstStyle>
          <a:p>
            <a:endParaRPr lang="en-AU"/>
          </a:p>
        </p:txBody>
      </p:sp>
      <p:sp>
        <p:nvSpPr>
          <p:cNvPr id="6" name="Slide Number Placeholder 5"/>
          <p:cNvSpPr>
            <a:spLocks noGrp="1"/>
          </p:cNvSpPr>
          <p:nvPr>
            <p:ph type="sldNum" sz="quarter" idx="12"/>
          </p:nvPr>
        </p:nvSpPr>
        <p:spPr>
          <a:xfrm>
            <a:off x="6254496" y="4914900"/>
            <a:ext cx="588336" cy="171450"/>
          </a:xfrm>
        </p:spPr>
        <p:txBody>
          <a:bodyPr/>
          <a:lstStyle>
            <a:lvl1pPr>
              <a:defRPr>
                <a:solidFill>
                  <a:schemeClr val="tx2"/>
                </a:solidFill>
              </a:defRPr>
            </a:lvl1pPr>
            <a:extLst/>
          </a:lstStyle>
          <a:p>
            <a:fld id="{87D24613-DD77-462F-98B2-73497E842EA5}"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A9A4B7C-360E-40ED-850B-FE0844054892}" type="datetimeFigureOut">
              <a:rPr lang="en-US" smtClean="0"/>
              <a:pPr/>
              <a:t>6/30/2013</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87D24613-DD77-462F-98B2-73497E842EA5}"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116378"/>
            <a:ext cx="6255488" cy="1021556"/>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428751"/>
            <a:ext cx="6255488" cy="557630"/>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4917607"/>
            <a:ext cx="2002464" cy="170177"/>
          </a:xfrm>
        </p:spPr>
        <p:txBody>
          <a:bodyPr bIns="0" anchor="b"/>
          <a:lstStyle>
            <a:lvl1pPr>
              <a:defRPr>
                <a:solidFill>
                  <a:schemeClr val="tx2"/>
                </a:solidFill>
              </a:defRPr>
            </a:lvl1pPr>
            <a:extLst/>
          </a:lstStyle>
          <a:p>
            <a:fld id="{8A9A4B7C-360E-40ED-850B-FE0844054892}" type="datetimeFigureOut">
              <a:rPr lang="en-US" smtClean="0"/>
              <a:pPr/>
              <a:t>6/30/2013</a:t>
            </a:fld>
            <a:endParaRPr lang="en-AU"/>
          </a:p>
        </p:txBody>
      </p:sp>
      <p:sp>
        <p:nvSpPr>
          <p:cNvPr id="5" name="Footer Placeholder 4"/>
          <p:cNvSpPr>
            <a:spLocks noGrp="1"/>
          </p:cNvSpPr>
          <p:nvPr>
            <p:ph type="ftr" sz="quarter" idx="11"/>
          </p:nvPr>
        </p:nvSpPr>
        <p:spPr>
          <a:xfrm>
            <a:off x="1735358" y="4917608"/>
            <a:ext cx="2895600" cy="171450"/>
          </a:xfrm>
        </p:spPr>
        <p:txBody>
          <a:bodyPr bIns="0" anchor="b"/>
          <a:lstStyle>
            <a:lvl1pPr>
              <a:defRPr>
                <a:solidFill>
                  <a:schemeClr val="tx2"/>
                </a:solidFill>
              </a:defRPr>
            </a:lvl1pPr>
            <a:extLst/>
          </a:lstStyle>
          <a:p>
            <a:endParaRPr lang="en-AU"/>
          </a:p>
        </p:txBody>
      </p:sp>
      <p:sp>
        <p:nvSpPr>
          <p:cNvPr id="6" name="Slide Number Placeholder 5"/>
          <p:cNvSpPr>
            <a:spLocks noGrp="1"/>
          </p:cNvSpPr>
          <p:nvPr>
            <p:ph type="sldNum" sz="quarter" idx="12"/>
          </p:nvPr>
        </p:nvSpPr>
        <p:spPr>
          <a:xfrm>
            <a:off x="6733952" y="4916334"/>
            <a:ext cx="588336" cy="171450"/>
          </a:xfrm>
        </p:spPr>
        <p:txBody>
          <a:bodyPr/>
          <a:lstStyle>
            <a:extLst/>
          </a:lstStyle>
          <a:p>
            <a:fld id="{87D24613-DD77-462F-98B2-73497E842EA5}" type="slidenum">
              <a:rPr lang="en-AU" smtClean="0"/>
              <a:pPr/>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0030"/>
            <a:ext cx="7242048" cy="85725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200151"/>
            <a:ext cx="3520440" cy="3394472"/>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200151"/>
            <a:ext cx="3520440" cy="3394472"/>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A9A4B7C-360E-40ED-850B-FE0844054892}" type="datetimeFigureOut">
              <a:rPr lang="en-US" smtClean="0"/>
              <a:pPr/>
              <a:t>6/30/2013</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87D24613-DD77-462F-98B2-73497E842EA5}"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40030"/>
            <a:ext cx="7242048" cy="85725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4400550"/>
            <a:ext cx="3520440" cy="3429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4400550"/>
            <a:ext cx="3520440" cy="3429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283880"/>
            <a:ext cx="3520440" cy="30861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283880"/>
            <a:ext cx="3520440" cy="30861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A9A4B7C-360E-40ED-850B-FE0844054892}" type="datetimeFigureOut">
              <a:rPr lang="en-US" smtClean="0"/>
              <a:pPr/>
              <a:t>6/30/2013</a:t>
            </a:fld>
            <a:endParaRPr lang="en-AU"/>
          </a:p>
        </p:txBody>
      </p:sp>
      <p:sp>
        <p:nvSpPr>
          <p:cNvPr id="8" name="Footer Placeholder 7"/>
          <p:cNvSpPr>
            <a:spLocks noGrp="1"/>
          </p:cNvSpPr>
          <p:nvPr>
            <p:ph type="ftr" sz="quarter" idx="11"/>
          </p:nvPr>
        </p:nvSpPr>
        <p:spPr/>
        <p:txBody>
          <a:bodyPr/>
          <a:lstStyle>
            <a:extLst/>
          </a:lstStyle>
          <a:p>
            <a:endParaRPr lang="en-AU"/>
          </a:p>
        </p:txBody>
      </p:sp>
      <p:sp>
        <p:nvSpPr>
          <p:cNvPr id="9" name="Slide Number Placeholder 8"/>
          <p:cNvSpPr>
            <a:spLocks noGrp="1"/>
          </p:cNvSpPr>
          <p:nvPr>
            <p:ph type="sldNum" sz="quarter" idx="12"/>
          </p:nvPr>
        </p:nvSpPr>
        <p:spPr/>
        <p:txBody>
          <a:bodyPr/>
          <a:lstStyle>
            <a:extLst/>
          </a:lstStyle>
          <a:p>
            <a:fld id="{87D24613-DD77-462F-98B2-73497E842EA5}"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40030"/>
            <a:ext cx="7242048" cy="85725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A9A4B7C-360E-40ED-850B-FE0844054892}" type="datetimeFigureOut">
              <a:rPr lang="en-US" smtClean="0"/>
              <a:pPr/>
              <a:t>6/30/2013</a:t>
            </a:fld>
            <a:endParaRPr lang="en-AU"/>
          </a:p>
        </p:txBody>
      </p:sp>
      <p:sp>
        <p:nvSpPr>
          <p:cNvPr id="4" name="Footer Placeholder 3"/>
          <p:cNvSpPr>
            <a:spLocks noGrp="1"/>
          </p:cNvSpPr>
          <p:nvPr>
            <p:ph type="ftr" sz="quarter" idx="11"/>
          </p:nvPr>
        </p:nvSpPr>
        <p:spPr/>
        <p:txBody>
          <a:bodyPr/>
          <a:lstStyle>
            <a:extLst/>
          </a:lstStyle>
          <a:p>
            <a:endParaRPr lang="en-AU"/>
          </a:p>
        </p:txBody>
      </p:sp>
      <p:sp>
        <p:nvSpPr>
          <p:cNvPr id="5" name="Slide Number Placeholder 4"/>
          <p:cNvSpPr>
            <a:spLocks noGrp="1"/>
          </p:cNvSpPr>
          <p:nvPr>
            <p:ph type="sldNum" sz="quarter" idx="12"/>
          </p:nvPr>
        </p:nvSpPr>
        <p:spPr/>
        <p:txBody>
          <a:bodyPr/>
          <a:lstStyle>
            <a:extLst/>
          </a:lstStyle>
          <a:p>
            <a:fld id="{87D24613-DD77-462F-98B2-73497E842EA5}"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8A9A4B7C-360E-40ED-850B-FE0844054892}" type="datetimeFigureOut">
              <a:rPr lang="en-US" smtClean="0"/>
              <a:pPr/>
              <a:t>6/30/2013</a:t>
            </a:fld>
            <a:endParaRPr lang="en-AU"/>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AU"/>
          </a:p>
        </p:txBody>
      </p:sp>
      <p:sp>
        <p:nvSpPr>
          <p:cNvPr id="4" name="Slide Number Placeholder 3"/>
          <p:cNvSpPr>
            <a:spLocks noGrp="1"/>
          </p:cNvSpPr>
          <p:nvPr>
            <p:ph type="sldNum" sz="quarter" idx="12"/>
          </p:nvPr>
        </p:nvSpPr>
        <p:spPr/>
        <p:txBody>
          <a:bodyPr/>
          <a:lstStyle>
            <a:extLst/>
          </a:lstStyle>
          <a:p>
            <a:fld id="{87D24613-DD77-462F-98B2-73497E842EA5}"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5897880" cy="88011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123062"/>
            <a:ext cx="5897880" cy="451884"/>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600200"/>
            <a:ext cx="7239000" cy="3278814"/>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A9A4B7C-360E-40ED-850B-FE0844054892}" type="datetimeFigureOut">
              <a:rPr lang="en-US" smtClean="0"/>
              <a:pPr/>
              <a:t>6/30/2013</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87D24613-DD77-462F-98B2-73497E842EA5}"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9" y="753501"/>
            <a:ext cx="4319527" cy="323443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7" y="749112"/>
            <a:ext cx="4319527" cy="3234430"/>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857250"/>
            <a:ext cx="3429000" cy="154305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2462726"/>
            <a:ext cx="3429000" cy="144018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8A9A4B7C-360E-40ED-850B-FE0844054892}" type="datetimeFigureOut">
              <a:rPr lang="en-US" smtClean="0"/>
              <a:pPr/>
              <a:t>6/30/2013</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87D24613-DD77-462F-98B2-73497E842EA5}" type="slidenum">
              <a:rPr lang="en-AU" smtClean="0"/>
              <a:pPr/>
              <a:t>‹#›</a:t>
            </a:fld>
            <a:endParaRPr lang="en-AU"/>
          </a:p>
        </p:txBody>
      </p:sp>
      <p:sp>
        <p:nvSpPr>
          <p:cNvPr id="10" name="Picture Placeholder 9"/>
          <p:cNvSpPr>
            <a:spLocks noGrp="1"/>
          </p:cNvSpPr>
          <p:nvPr>
            <p:ph type="pic" idx="1"/>
          </p:nvPr>
        </p:nvSpPr>
        <p:spPr>
          <a:xfrm>
            <a:off x="663682" y="780752"/>
            <a:ext cx="4206240" cy="315468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51435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240030"/>
            <a:ext cx="7239000" cy="85725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207062"/>
            <a:ext cx="7239000" cy="363474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4918459"/>
            <a:ext cx="2002464" cy="170177"/>
          </a:xfrm>
          <a:prstGeom prst="rect">
            <a:avLst/>
          </a:prstGeom>
        </p:spPr>
        <p:txBody>
          <a:bodyPr vert="horz" tIns="0" bIns="0" anchor="b"/>
          <a:lstStyle>
            <a:lvl1pPr algn="l" eaLnBrk="1" latinLnBrk="0" hangingPunct="1">
              <a:defRPr kumimoji="0" sz="1000">
                <a:solidFill>
                  <a:schemeClr val="tx2"/>
                </a:solidFill>
              </a:defRPr>
            </a:lvl1pPr>
            <a:extLst/>
          </a:lstStyle>
          <a:p>
            <a:fld id="{8A9A4B7C-360E-40ED-850B-FE0844054892}" type="datetimeFigureOut">
              <a:rPr lang="en-US" smtClean="0"/>
              <a:pPr/>
              <a:t>6/30/2013</a:t>
            </a:fld>
            <a:endParaRPr lang="en-AU"/>
          </a:p>
        </p:txBody>
      </p:sp>
      <p:sp>
        <p:nvSpPr>
          <p:cNvPr id="4" name="Footer Placeholder 3"/>
          <p:cNvSpPr>
            <a:spLocks noGrp="1"/>
          </p:cNvSpPr>
          <p:nvPr>
            <p:ph type="ftr" sz="quarter" idx="3"/>
          </p:nvPr>
        </p:nvSpPr>
        <p:spPr>
          <a:xfrm>
            <a:off x="457200" y="4918460"/>
            <a:ext cx="3657600" cy="171450"/>
          </a:xfrm>
          <a:prstGeom prst="rect">
            <a:avLst/>
          </a:prstGeom>
        </p:spPr>
        <p:txBody>
          <a:bodyPr vert="horz" tIns="0" bIns="0" anchor="b"/>
          <a:lstStyle>
            <a:lvl1pPr algn="r" eaLnBrk="1" latinLnBrk="0" hangingPunct="1">
              <a:defRPr kumimoji="0" sz="1000">
                <a:solidFill>
                  <a:schemeClr val="tx2"/>
                </a:solidFill>
              </a:defRPr>
            </a:lvl1pPr>
            <a:extLst/>
          </a:lstStyle>
          <a:p>
            <a:endParaRPr lang="en-AU"/>
          </a:p>
        </p:txBody>
      </p:sp>
      <p:sp>
        <p:nvSpPr>
          <p:cNvPr id="16" name="Slide Number Placeholder 15"/>
          <p:cNvSpPr>
            <a:spLocks noGrp="1"/>
          </p:cNvSpPr>
          <p:nvPr>
            <p:ph type="sldNum" sz="quarter" idx="4"/>
          </p:nvPr>
        </p:nvSpPr>
        <p:spPr>
          <a:xfrm>
            <a:off x="6251448" y="4917186"/>
            <a:ext cx="588336" cy="171450"/>
          </a:xfrm>
          <a:prstGeom prst="rect">
            <a:avLst/>
          </a:prstGeom>
        </p:spPr>
        <p:txBody>
          <a:bodyPr vert="horz" lIns="0" tIns="0" rIns="0" bIns="0" anchor="b"/>
          <a:lstStyle>
            <a:lvl1pPr algn="r" eaLnBrk="1" latinLnBrk="0" hangingPunct="1">
              <a:defRPr kumimoji="0" sz="1100">
                <a:solidFill>
                  <a:schemeClr val="tx2"/>
                </a:solidFill>
              </a:defRPr>
            </a:lvl1pPr>
            <a:extLst/>
          </a:lstStyle>
          <a:p>
            <a:fld id="{87D24613-DD77-462F-98B2-73497E842EA5}"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biblegateway.com/passage/?search=Leviticus+23:10-14&amp;version=ESV" TargetMode="External"/><Relationship Id="rId2" Type="http://schemas.openxmlformats.org/officeDocument/2006/relationships/hyperlink" Target="http://www.biblegateway.com/passage/?search=Exodus+22:29&amp;version=ES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biblegateway.com/passage/?search=Deuteronomy+26:2-4&amp;version=ESV" TargetMode="External"/><Relationship Id="rId2" Type="http://schemas.openxmlformats.org/officeDocument/2006/relationships/hyperlink" Target="http://www.biblegateway.com/passage/?search=Numbers+18:12&amp;version=ES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biblegateway.com/passage/?search=Nehemiah+10%3A35&amp;version=ESV" TargetMode="External"/><Relationship Id="rId2" Type="http://schemas.openxmlformats.org/officeDocument/2006/relationships/hyperlink" Target="http://www.biblegateway.com/passage/?search=2+Chronicles+31%3A5&amp;version=ESV" TargetMode="External"/><Relationship Id="rId1" Type="http://schemas.openxmlformats.org/officeDocument/2006/relationships/slideLayout" Target="../slideLayouts/slideLayout2.xml"/><Relationship Id="rId4" Type="http://schemas.openxmlformats.org/officeDocument/2006/relationships/hyperlink" Target="http://www.biblegateway.com/passage/?search=Ezekiel+44%3A30&amp;version=ESV"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www.biblegateway.com/passage/?search=Ezekiel+44:30&amp;version=ES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www.biblegateway.com/passage/?search=James+1:18&amp;version=ESV" TargetMode="External"/><Relationship Id="rId2" Type="http://schemas.openxmlformats.org/officeDocument/2006/relationships/hyperlink" Target="http://www.biblegateway.com/passage/?search=1+Corinthians+15:20&amp;version=ESV" TargetMode="External"/><Relationship Id="rId1" Type="http://schemas.openxmlformats.org/officeDocument/2006/relationships/slideLayout" Target="../slideLayouts/slideLayout2.xml"/><Relationship Id="rId5" Type="http://schemas.openxmlformats.org/officeDocument/2006/relationships/hyperlink" Target="http://www.biblegateway.com/passage/?search=Romans+11:16&amp;version=ESV" TargetMode="External"/><Relationship Id="rId4" Type="http://schemas.openxmlformats.org/officeDocument/2006/relationships/hyperlink" Target="http://www.biblegateway.com/passage/?search=Romans+8:23&amp;version=ESV"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www.biblegateway.com/passage/?search=Jeremiah+2%3A3&amp;version=ESV"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justynsmith.com/2011/04/kid-nation-values-why-1-of-7/"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ecclive.org/on-demand/"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ellnessteammanila.wordpress.com/wellness-news/god-wants-us-to-be-rich/" TargetMode="External"/><Relationship Id="rId1" Type="http://schemas.openxmlformats.org/officeDocument/2006/relationships/slideLayout" Target="../slideLayouts/slideLayout4.xml"/><Relationship Id="rId5" Type="http://schemas.openxmlformats.org/officeDocument/2006/relationships/image" Target="../media/image7.jpeg"/><Relationship Id="rId4" Type="http://schemas.openxmlformats.org/officeDocument/2006/relationships/hyperlink" Target="http://www.greenfieldchurch.org/missionvision.ht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minority-opinion.com/2012/06/trouble-with-money.html"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8206680" cy="1113587"/>
          </a:xfrm>
        </p:spPr>
        <p:txBody>
          <a:bodyPr/>
          <a:lstStyle/>
          <a:p>
            <a:r>
              <a:rPr lang="en-AU" dirty="0" smtClean="0"/>
              <a:t>    All about</a:t>
            </a:r>
            <a:r>
              <a:rPr lang="en-AU" dirty="0" smtClean="0"/>
              <a:t> </a:t>
            </a:r>
            <a:r>
              <a:rPr lang="en-AU" dirty="0"/>
              <a:t>First Fruits</a:t>
            </a:r>
          </a:p>
        </p:txBody>
      </p:sp>
      <p:sp>
        <p:nvSpPr>
          <p:cNvPr id="3" name="Subtitle 2"/>
          <p:cNvSpPr>
            <a:spLocks noGrp="1"/>
          </p:cNvSpPr>
          <p:nvPr>
            <p:ph type="subTitle" idx="1"/>
          </p:nvPr>
        </p:nvSpPr>
        <p:spPr/>
        <p:txBody>
          <a:bodyPr/>
          <a:lstStyle/>
          <a:p>
            <a:endParaRPr lang="en-AU"/>
          </a:p>
        </p:txBody>
      </p:sp>
      <p:sp>
        <p:nvSpPr>
          <p:cNvPr id="1026" name="AutoShape 2" descr="http://www.hyk12.com/siteimages/3242fruit_medley.jpg"/>
          <p:cNvSpPr>
            <a:spLocks noChangeAspect="1" noChangeArrowheads="1"/>
          </p:cNvSpPr>
          <p:nvPr/>
        </p:nvSpPr>
        <p:spPr bwMode="auto">
          <a:xfrm>
            <a:off x="63500" y="-102394"/>
            <a:ext cx="304800" cy="228600"/>
          </a:xfrm>
          <a:prstGeom prst="rect">
            <a:avLst/>
          </a:prstGeom>
          <a:noFill/>
        </p:spPr>
        <p:txBody>
          <a:bodyPr vert="horz" wrap="square" lIns="91440" tIns="45720" rIns="91440" bIns="45720" numCol="1" anchor="t" anchorCtr="0" compatLnSpc="1">
            <a:prstTxWarp prst="textNoShape">
              <a:avLst/>
            </a:prstTxWarp>
          </a:bodyPr>
          <a:lstStyle/>
          <a:p>
            <a:endParaRPr lang="en-AU"/>
          </a:p>
        </p:txBody>
      </p:sp>
      <p:sp>
        <p:nvSpPr>
          <p:cNvPr id="1028" name="AutoShape 4" descr="http://www.hyk12.com/siteimages/3242fruit_medley.jpg"/>
          <p:cNvSpPr>
            <a:spLocks noChangeAspect="1" noChangeArrowheads="1"/>
          </p:cNvSpPr>
          <p:nvPr/>
        </p:nvSpPr>
        <p:spPr bwMode="auto">
          <a:xfrm>
            <a:off x="63500" y="-102394"/>
            <a:ext cx="304800" cy="228600"/>
          </a:xfrm>
          <a:prstGeom prst="rect">
            <a:avLst/>
          </a:prstGeom>
          <a:noFill/>
        </p:spPr>
        <p:txBody>
          <a:bodyPr vert="horz" wrap="square" lIns="91440" tIns="45720" rIns="91440" bIns="45720" numCol="1" anchor="t" anchorCtr="0" compatLnSpc="1">
            <a:prstTxWarp prst="textNoShape">
              <a:avLst/>
            </a:prstTxWarp>
          </a:bodyPr>
          <a:lstStyle/>
          <a:p>
            <a:endParaRPr lang="en-AU"/>
          </a:p>
        </p:txBody>
      </p:sp>
      <p:pic>
        <p:nvPicPr>
          <p:cNvPr id="1030" name="Picture 6" descr="http://www.hyk12.com/siteimages/3242fruit_medley.jpg"/>
          <p:cNvPicPr>
            <a:picLocks noChangeAspect="1" noChangeArrowheads="1"/>
          </p:cNvPicPr>
          <p:nvPr/>
        </p:nvPicPr>
        <p:blipFill>
          <a:blip r:embed="rId2" cstate="print"/>
          <a:srcRect/>
          <a:stretch>
            <a:fillRect/>
          </a:stretch>
        </p:blipFill>
        <p:spPr bwMode="auto">
          <a:xfrm>
            <a:off x="1142976" y="1393023"/>
            <a:ext cx="7143800" cy="344688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4 Types of Giving in scripture</a:t>
            </a:r>
            <a:endParaRPr lang="en-AU" dirty="0"/>
          </a:p>
        </p:txBody>
      </p:sp>
      <p:sp>
        <p:nvSpPr>
          <p:cNvPr id="3" name="Content Placeholder 2"/>
          <p:cNvSpPr>
            <a:spLocks noGrp="1"/>
          </p:cNvSpPr>
          <p:nvPr>
            <p:ph idx="1"/>
          </p:nvPr>
        </p:nvSpPr>
        <p:spPr>
          <a:xfrm>
            <a:off x="0" y="1207062"/>
            <a:ext cx="7696200" cy="3936438"/>
          </a:xfrm>
        </p:spPr>
        <p:txBody>
          <a:bodyPr>
            <a:normAutofit fontScale="92500" lnSpcReduction="20000"/>
          </a:bodyPr>
          <a:lstStyle/>
          <a:p>
            <a:pPr marL="514350" lvl="0" indent="-514350">
              <a:buFont typeface="+mj-lt"/>
              <a:buAutoNum type="arabicPeriod"/>
            </a:pPr>
            <a:r>
              <a:rPr lang="en-AU" sz="2800" b="1" i="1" dirty="0" smtClean="0"/>
              <a:t>Tithes</a:t>
            </a:r>
            <a:r>
              <a:rPr lang="en-AU" sz="2800" b="1" dirty="0" smtClean="0"/>
              <a:t> – 10</a:t>
            </a:r>
            <a:r>
              <a:rPr lang="en-AU" sz="2800" b="1" baseline="30000" dirty="0" smtClean="0"/>
              <a:t>th</a:t>
            </a:r>
            <a:r>
              <a:rPr lang="en-AU" sz="2800" b="1" dirty="0" smtClean="0"/>
              <a:t> of all our income </a:t>
            </a:r>
            <a:endParaRPr lang="en-AU" sz="2400" dirty="0" smtClean="0"/>
          </a:p>
          <a:p>
            <a:pPr marL="749808" lvl="1" indent="-457200">
              <a:buFont typeface="+mj-lt"/>
              <a:buAutoNum type="arabicPeriod"/>
            </a:pPr>
            <a:r>
              <a:rPr lang="en-AU" sz="2400" b="1" dirty="0" smtClean="0"/>
              <a:t>Promise is: Devourer rebuked, </a:t>
            </a:r>
            <a:endParaRPr lang="en-AU" sz="2000" dirty="0" smtClean="0"/>
          </a:p>
          <a:p>
            <a:pPr marL="749808" lvl="1" indent="-457200">
              <a:buFont typeface="+mj-lt"/>
              <a:buAutoNum type="arabicPeriod"/>
            </a:pPr>
            <a:r>
              <a:rPr lang="en-AU" sz="2400" b="1" dirty="0" smtClean="0"/>
              <a:t>Heaven </a:t>
            </a:r>
            <a:r>
              <a:rPr lang="en-AU" sz="2400" b="1" dirty="0" smtClean="0"/>
              <a:t>opened to over-flowing blessings upon the </a:t>
            </a:r>
            <a:r>
              <a:rPr lang="en-AU" sz="2400" b="1" dirty="0" err="1" smtClean="0"/>
              <a:t>tither</a:t>
            </a:r>
            <a:endParaRPr lang="en-AU" sz="2000" dirty="0" smtClean="0"/>
          </a:p>
          <a:p>
            <a:pPr marL="514350" lvl="0" indent="-514350">
              <a:buFont typeface="+mj-lt"/>
              <a:buAutoNum type="arabicPeriod"/>
            </a:pPr>
            <a:r>
              <a:rPr lang="en-AU" sz="2800" b="1" i="1" dirty="0" err="1" smtClean="0"/>
              <a:t>Firstfruit</a:t>
            </a:r>
            <a:r>
              <a:rPr lang="en-AU" sz="2800" b="1" dirty="0" err="1" smtClean="0"/>
              <a:t>s</a:t>
            </a:r>
            <a:r>
              <a:rPr lang="en-AU" sz="2800" b="1" dirty="0" smtClean="0"/>
              <a:t> – a natural gift of gratitude – </a:t>
            </a:r>
            <a:endParaRPr lang="en-AU" sz="2400" dirty="0" smtClean="0"/>
          </a:p>
          <a:p>
            <a:pPr marL="749808" lvl="1" indent="-457200">
              <a:buFont typeface="+mj-lt"/>
              <a:buAutoNum type="arabicPeriod"/>
            </a:pPr>
            <a:r>
              <a:rPr lang="en-AU" sz="2400" b="1" dirty="0" smtClean="0"/>
              <a:t>Promise </a:t>
            </a:r>
            <a:r>
              <a:rPr lang="en-AU" sz="2400" b="1" dirty="0" smtClean="0"/>
              <a:t>is full barns overflowing</a:t>
            </a:r>
            <a:endParaRPr lang="en-AU" sz="2000" dirty="0" smtClean="0"/>
          </a:p>
          <a:p>
            <a:pPr marL="749808" lvl="1" indent="-457200">
              <a:buFont typeface="+mj-lt"/>
              <a:buAutoNum type="arabicPeriod"/>
            </a:pPr>
            <a:r>
              <a:rPr lang="en-AU" sz="2400" b="1" dirty="0" smtClean="0"/>
              <a:t>Includes every </a:t>
            </a:r>
            <a:r>
              <a:rPr lang="en-AU" sz="2400" b="1" dirty="0" smtClean="0"/>
              <a:t>increase in wage or pay or government benefit</a:t>
            </a:r>
            <a:endParaRPr lang="en-AU" sz="2000" dirty="0" smtClean="0"/>
          </a:p>
          <a:p>
            <a:pPr marL="514350" lvl="0" indent="-514350">
              <a:buFont typeface="+mj-lt"/>
              <a:buAutoNum type="arabicPeriod"/>
            </a:pPr>
            <a:r>
              <a:rPr lang="en-AU" sz="2800" b="1" i="1" dirty="0" smtClean="0"/>
              <a:t>Alms</a:t>
            </a:r>
            <a:r>
              <a:rPr lang="en-AU" sz="2800" b="1" dirty="0" smtClean="0"/>
              <a:t> – what we give to the needy – a gift of compassion. </a:t>
            </a:r>
            <a:endParaRPr lang="en-AU" sz="2400" dirty="0" smtClean="0"/>
          </a:p>
          <a:p>
            <a:pPr marL="514350" lvl="0" indent="-514350">
              <a:buFont typeface="+mj-lt"/>
              <a:buAutoNum type="arabicPeriod"/>
            </a:pPr>
            <a:r>
              <a:rPr lang="en-AU" sz="2800" b="1" i="1" dirty="0" smtClean="0"/>
              <a:t>Seed</a:t>
            </a:r>
            <a:r>
              <a:rPr lang="en-AU" sz="2800" b="1" dirty="0" smtClean="0"/>
              <a:t> -  your money being giving to God! </a:t>
            </a:r>
            <a:endParaRPr lang="en-AU" sz="2400" dirty="0" smtClean="0"/>
          </a:p>
          <a:p>
            <a:pPr marL="514350" indent="-514350">
              <a:buFont typeface="+mj-lt"/>
              <a:buAutoNum type="arabicPeriod"/>
            </a:pPr>
            <a:endParaRPr lang="en-A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0030"/>
            <a:ext cx="7239000" cy="603528"/>
          </a:xfrm>
        </p:spPr>
        <p:txBody>
          <a:bodyPr/>
          <a:lstStyle/>
          <a:p>
            <a:r>
              <a:rPr lang="en-AU" dirty="0" smtClean="0"/>
              <a:t>All about </a:t>
            </a:r>
            <a:r>
              <a:rPr lang="en-AU" dirty="0" err="1" smtClean="0"/>
              <a:t>firstfruits</a:t>
            </a:r>
            <a:endParaRPr lang="en-AU" dirty="0"/>
          </a:p>
        </p:txBody>
      </p:sp>
      <p:sp>
        <p:nvSpPr>
          <p:cNvPr id="3" name="Content Placeholder 2"/>
          <p:cNvSpPr>
            <a:spLocks noGrp="1"/>
          </p:cNvSpPr>
          <p:nvPr>
            <p:ph idx="1"/>
          </p:nvPr>
        </p:nvSpPr>
        <p:spPr>
          <a:xfrm>
            <a:off x="0" y="1005576"/>
            <a:ext cx="7696200" cy="4137924"/>
          </a:xfrm>
        </p:spPr>
        <p:txBody>
          <a:bodyPr>
            <a:normAutofit fontScale="85000" lnSpcReduction="10000"/>
          </a:bodyPr>
          <a:lstStyle/>
          <a:p>
            <a:r>
              <a:rPr lang="en-AU" dirty="0" err="1" smtClean="0"/>
              <a:t>Firstfruits</a:t>
            </a:r>
            <a:r>
              <a:rPr lang="en-AU" dirty="0" smtClean="0"/>
              <a:t> was a Jewish feast instituted by God held in the early spring at the beginning of the grain harvest. It was observed on Nissan 16, which was the third day after Passover and the second day of the Feast of Unleavened Bread. </a:t>
            </a:r>
            <a:r>
              <a:rPr lang="en-AU" dirty="0" err="1" smtClean="0"/>
              <a:t>Firstfruits</a:t>
            </a:r>
            <a:r>
              <a:rPr lang="en-AU" dirty="0" smtClean="0"/>
              <a:t> was a time of thanksgiving for God’s </a:t>
            </a:r>
            <a:r>
              <a:rPr lang="en-AU" dirty="0" smtClean="0"/>
              <a:t>provision.</a:t>
            </a:r>
          </a:p>
          <a:p>
            <a:r>
              <a:rPr lang="en-AU" dirty="0" smtClean="0"/>
              <a:t>No grain was to be harvested at all until the </a:t>
            </a:r>
            <a:r>
              <a:rPr lang="en-AU" dirty="0" err="1" smtClean="0"/>
              <a:t>firstfruits</a:t>
            </a:r>
            <a:r>
              <a:rPr lang="en-AU" dirty="0" smtClean="0"/>
              <a:t> offering was brought to the Lord </a:t>
            </a:r>
            <a:r>
              <a:rPr lang="en-AU" dirty="0" smtClean="0"/>
              <a:t>The </a:t>
            </a:r>
            <a:r>
              <a:rPr lang="en-AU" dirty="0" smtClean="0"/>
              <a:t>offering was made in remembrance of Israel’s sojourn in Egypt, the Lord’s deliverance from slavery, and their possession of “a land that </a:t>
            </a:r>
            <a:r>
              <a:rPr lang="en-AU" dirty="0" err="1" smtClean="0"/>
              <a:t>floweth</a:t>
            </a:r>
            <a:r>
              <a:rPr lang="en-AU" dirty="0" smtClean="0"/>
              <a:t> with milk and honey.” The day of the </a:t>
            </a:r>
            <a:r>
              <a:rPr lang="en-AU" dirty="0" err="1" smtClean="0"/>
              <a:t>firstfruits</a:t>
            </a:r>
            <a:r>
              <a:rPr lang="en-AU" dirty="0" smtClean="0"/>
              <a:t> offering was also used to calculate the proper time of the Feast of </a:t>
            </a:r>
            <a:r>
              <a:rPr lang="en-AU" dirty="0" smtClean="0"/>
              <a:t>Weeks.</a:t>
            </a:r>
            <a:endParaRPr lang="en-A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0030"/>
            <a:ext cx="7239000" cy="1251600"/>
          </a:xfrm>
        </p:spPr>
        <p:txBody>
          <a:bodyPr>
            <a:normAutofit fontScale="90000"/>
          </a:bodyPr>
          <a:lstStyle/>
          <a:p>
            <a:r>
              <a:rPr lang="en-AU" dirty="0" smtClean="0"/>
              <a:t>SCRIPTURES ON FIRSTFRUITS</a:t>
            </a:r>
            <a:br>
              <a:rPr lang="en-AU" dirty="0" smtClean="0"/>
            </a:br>
            <a:r>
              <a:rPr lang="en-AU" dirty="0" smtClean="0"/>
              <a:t>Old Testament –</a:t>
            </a:r>
            <a:br>
              <a:rPr lang="en-AU" dirty="0" smtClean="0"/>
            </a:br>
            <a:endParaRPr lang="en-AU" dirty="0"/>
          </a:p>
        </p:txBody>
      </p:sp>
      <p:sp>
        <p:nvSpPr>
          <p:cNvPr id="3" name="Content Placeholder 2"/>
          <p:cNvSpPr>
            <a:spLocks noGrp="1"/>
          </p:cNvSpPr>
          <p:nvPr>
            <p:ph idx="1"/>
          </p:nvPr>
        </p:nvSpPr>
        <p:spPr>
          <a:xfrm>
            <a:off x="457200" y="1207062"/>
            <a:ext cx="7715200" cy="3634740"/>
          </a:xfrm>
        </p:spPr>
        <p:txBody>
          <a:bodyPr>
            <a:normAutofit fontScale="92500" lnSpcReduction="20000"/>
          </a:bodyPr>
          <a:lstStyle/>
          <a:p>
            <a:r>
              <a:rPr lang="en-AU" b="1" dirty="0" smtClean="0"/>
              <a:t>God’s General Commands to Israel</a:t>
            </a:r>
          </a:p>
          <a:p>
            <a:r>
              <a:rPr lang="en-AU" i="1" dirty="0" smtClean="0"/>
              <a:t>“</a:t>
            </a:r>
            <a:r>
              <a:rPr lang="en-AU" i="1" dirty="0" smtClean="0"/>
              <a:t>You shall not delay to offer from the fullness of your harvest and from the outflow of your presses. The firstborn of your sons you shall give to me. </a:t>
            </a:r>
            <a:r>
              <a:rPr lang="en-AU" b="1" dirty="0" smtClean="0">
                <a:hlinkClick r:id="rId2"/>
              </a:rPr>
              <a:t>Exodus 22:29</a:t>
            </a:r>
            <a:r>
              <a:rPr lang="en-AU" dirty="0" smtClean="0"/>
              <a:t> </a:t>
            </a:r>
            <a:endParaRPr lang="en-AU" dirty="0" smtClean="0"/>
          </a:p>
          <a:p>
            <a:r>
              <a:rPr lang="en-AU" i="1" dirty="0" smtClean="0"/>
              <a:t>“</a:t>
            </a:r>
            <a:r>
              <a:rPr lang="en-AU" i="1" dirty="0" smtClean="0"/>
              <a:t>Speak to the people of Israel and say to them, When you come into the land that I give you and reap its harvest, you shall bring the sheaf of the </a:t>
            </a:r>
            <a:r>
              <a:rPr lang="en-AU" i="1" dirty="0" err="1" smtClean="0"/>
              <a:t>firstfruits</a:t>
            </a:r>
            <a:r>
              <a:rPr lang="en-AU" i="1" dirty="0" smtClean="0"/>
              <a:t> of your harvest to the priest, and he shall wave the sheaf before the Lord, so that you may be accepted</a:t>
            </a:r>
            <a:r>
              <a:rPr lang="en-AU" i="1" dirty="0" smtClean="0"/>
              <a:t>.</a:t>
            </a:r>
            <a:r>
              <a:rPr lang="en-AU" b="1" dirty="0" smtClean="0">
                <a:hlinkClick r:id="rId3"/>
              </a:rPr>
              <a:t> Leviticus 23:10-14</a:t>
            </a:r>
            <a:r>
              <a:rPr lang="en-AU" dirty="0" smtClean="0"/>
              <a:t>, </a:t>
            </a:r>
          </a:p>
          <a:p>
            <a:pPr lvl="0"/>
            <a:endParaRPr lang="en-AU" b="1" dirty="0" smtClean="0"/>
          </a:p>
          <a:p>
            <a:endParaRPr lang="en-AU" dirty="0" smtClean="0"/>
          </a:p>
          <a:p>
            <a:endParaRPr lang="en-AU" dirty="0" smtClean="0"/>
          </a:p>
          <a:p>
            <a:endParaRPr lang="en-A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SCRIPTURES ON FIRSTFRUITS</a:t>
            </a:r>
            <a:br>
              <a:rPr lang="en-AU" dirty="0" smtClean="0"/>
            </a:br>
            <a:r>
              <a:rPr lang="en-AU" dirty="0" smtClean="0"/>
              <a:t>Old Testament –</a:t>
            </a:r>
            <a:endParaRPr lang="en-AU" dirty="0"/>
          </a:p>
        </p:txBody>
      </p:sp>
      <p:sp>
        <p:nvSpPr>
          <p:cNvPr id="3" name="Content Placeholder 2"/>
          <p:cNvSpPr>
            <a:spLocks noGrp="1"/>
          </p:cNvSpPr>
          <p:nvPr>
            <p:ph idx="1"/>
          </p:nvPr>
        </p:nvSpPr>
        <p:spPr>
          <a:xfrm>
            <a:off x="0" y="1207062"/>
            <a:ext cx="8172400" cy="3936438"/>
          </a:xfrm>
        </p:spPr>
        <p:txBody>
          <a:bodyPr>
            <a:normAutofit fontScale="85000" lnSpcReduction="20000"/>
          </a:bodyPr>
          <a:lstStyle/>
          <a:p>
            <a:r>
              <a:rPr lang="en-AU" i="1" dirty="0" smtClean="0"/>
              <a:t>All </a:t>
            </a:r>
            <a:r>
              <a:rPr lang="en-AU" i="1" dirty="0" smtClean="0"/>
              <a:t>the best of the oil and all the best of the wine and of the grain, the </a:t>
            </a:r>
            <a:r>
              <a:rPr lang="en-AU" i="1" dirty="0" err="1" smtClean="0"/>
              <a:t>firstfruits</a:t>
            </a:r>
            <a:r>
              <a:rPr lang="en-AU" i="1" dirty="0" smtClean="0"/>
              <a:t> of what they give to the Lord, I give to you</a:t>
            </a:r>
            <a:r>
              <a:rPr lang="en-AU" dirty="0" smtClean="0"/>
              <a:t>. </a:t>
            </a:r>
            <a:r>
              <a:rPr lang="en-AU" b="1" dirty="0" smtClean="0">
                <a:hlinkClick r:id="rId2"/>
              </a:rPr>
              <a:t>Numbers 18:12</a:t>
            </a:r>
            <a:r>
              <a:rPr lang="en-AU" dirty="0" smtClean="0"/>
              <a:t> </a:t>
            </a:r>
          </a:p>
          <a:p>
            <a:pPr>
              <a:buNone/>
            </a:pPr>
            <a:endParaRPr lang="en-AU" dirty="0" smtClean="0"/>
          </a:p>
          <a:p>
            <a:r>
              <a:rPr lang="en-AU" i="1" dirty="0" smtClean="0"/>
              <a:t>You </a:t>
            </a:r>
            <a:r>
              <a:rPr lang="en-AU" i="1" dirty="0" smtClean="0"/>
              <a:t>shall take some of the first of all the fruit of the ground, which you harvest from your land that the Lord your God is giving you, and you shall put it in a basket, and you shall go to the place that the Lord your God will choose, to make his name to dwell there. And you shall go to the priest who is in office at that time and say to him, ‘I declare today to the Lord your God that I have come into the land that the Lord swore to our fathers to give us.’ </a:t>
            </a:r>
            <a:r>
              <a:rPr lang="en-AU" b="1" dirty="0" smtClean="0">
                <a:hlinkClick r:id="rId3"/>
              </a:rPr>
              <a:t>Deuteronomy </a:t>
            </a:r>
            <a:r>
              <a:rPr lang="en-AU" b="1" dirty="0" smtClean="0">
                <a:hlinkClick r:id="rId3"/>
              </a:rPr>
              <a:t>26:2-4</a:t>
            </a:r>
            <a:r>
              <a:rPr lang="en-AU" dirty="0" smtClean="0"/>
              <a:t> </a:t>
            </a:r>
          </a:p>
          <a:p>
            <a:pPr lvl="0"/>
            <a:endParaRPr lang="en-AU" dirty="0" smtClean="0"/>
          </a:p>
          <a:p>
            <a:endParaRPr lang="en-A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At Times of Re-dedication</a:t>
            </a:r>
            <a:br>
              <a:rPr lang="en-AU" dirty="0" smtClean="0"/>
            </a:br>
            <a:endParaRPr lang="en-AU" dirty="0"/>
          </a:p>
        </p:txBody>
      </p:sp>
      <p:sp>
        <p:nvSpPr>
          <p:cNvPr id="3" name="Content Placeholder 2"/>
          <p:cNvSpPr>
            <a:spLocks noGrp="1"/>
          </p:cNvSpPr>
          <p:nvPr>
            <p:ph idx="1"/>
          </p:nvPr>
        </p:nvSpPr>
        <p:spPr/>
        <p:txBody>
          <a:bodyPr>
            <a:normAutofit fontScale="25000" lnSpcReduction="20000"/>
          </a:bodyPr>
          <a:lstStyle/>
          <a:p>
            <a:r>
              <a:rPr lang="en-AU" sz="8000" b="1" dirty="0" smtClean="0"/>
              <a:t>In Solomon’s Day - </a:t>
            </a:r>
            <a:r>
              <a:rPr lang="en-AU" sz="8000" b="1" dirty="0" smtClean="0">
                <a:hlinkClick r:id="rId2"/>
              </a:rPr>
              <a:t>2 Chronicles 31:5</a:t>
            </a:r>
            <a:r>
              <a:rPr lang="en-AU" sz="8000" b="1" dirty="0" smtClean="0"/>
              <a:t> </a:t>
            </a:r>
          </a:p>
          <a:p>
            <a:r>
              <a:rPr lang="en-AU" sz="6700" i="1" dirty="0" smtClean="0"/>
              <a:t>As soon as the command was spread abroad, the people of Israel gave in abundance the </a:t>
            </a:r>
            <a:r>
              <a:rPr lang="en-AU" sz="6700" i="1" dirty="0" err="1" smtClean="0"/>
              <a:t>firstfruits</a:t>
            </a:r>
            <a:r>
              <a:rPr lang="en-AU" sz="6700" i="1" dirty="0" smtClean="0"/>
              <a:t> of grain, wine, oil, honey, and of all the produce of the field. And they brought in abundantly the tithe of everything. </a:t>
            </a:r>
            <a:endParaRPr lang="en-AU" sz="6700" dirty="0" smtClean="0"/>
          </a:p>
          <a:p>
            <a:r>
              <a:rPr lang="en-AU" sz="8000" b="1" dirty="0" smtClean="0"/>
              <a:t>In Nehemiah’s Day </a:t>
            </a:r>
            <a:r>
              <a:rPr lang="en-AU" sz="8000" b="1" dirty="0" smtClean="0">
                <a:hlinkClick r:id="rId3"/>
              </a:rPr>
              <a:t>Nehemiah 10:35</a:t>
            </a:r>
            <a:r>
              <a:rPr lang="en-AU" sz="8000" b="1" dirty="0" smtClean="0"/>
              <a:t> </a:t>
            </a:r>
          </a:p>
          <a:p>
            <a:r>
              <a:rPr lang="en-AU" sz="7400" i="1" dirty="0" smtClean="0"/>
              <a:t>We obligate ourselves to bring the </a:t>
            </a:r>
            <a:r>
              <a:rPr lang="en-AU" sz="7400" i="1" dirty="0" err="1" smtClean="0"/>
              <a:t>firstfruits</a:t>
            </a:r>
            <a:r>
              <a:rPr lang="en-AU" sz="7400" i="1" dirty="0" smtClean="0"/>
              <a:t> of our ground and the </a:t>
            </a:r>
            <a:r>
              <a:rPr lang="en-AU" sz="7400" i="1" dirty="0" err="1" smtClean="0"/>
              <a:t>firstfruits</a:t>
            </a:r>
            <a:r>
              <a:rPr lang="en-AU" sz="7400" i="1" dirty="0" smtClean="0"/>
              <a:t> of all fruit of every tree, year by year, to the house of the Lord; </a:t>
            </a:r>
            <a:r>
              <a:rPr lang="en-US" sz="7400" i="1" dirty="0" smtClean="0"/>
              <a:t>We </a:t>
            </a:r>
            <a:r>
              <a:rPr lang="en-US" sz="7400" i="1" dirty="0" smtClean="0"/>
              <a:t>will provide for the temple worship the following: the sacred bread, the daily grain offering, the animals to be burnt each day as sacrifices, the sacred offerings for Sabbaths, New Moon </a:t>
            </a:r>
            <a:r>
              <a:rPr lang="en-US" sz="7400" i="1" dirty="0" err="1" smtClean="0"/>
              <a:t>Festivalsr</a:t>
            </a:r>
            <a:r>
              <a:rPr lang="en-US" sz="7400" i="1" dirty="0" smtClean="0"/>
              <a:t> </a:t>
            </a:r>
            <a:r>
              <a:rPr lang="en-US" sz="7400" i="1" dirty="0" smtClean="0"/>
              <a:t>and our other offerings of wine, olive oil, and all kinds of fruit..</a:t>
            </a:r>
            <a:r>
              <a:rPr lang="en-US" sz="7400" b="1" i="1" dirty="0" smtClean="0"/>
              <a:t>We will not neglect the house of our God.</a:t>
            </a:r>
            <a:endParaRPr lang="en-AU" sz="7400" dirty="0" smtClean="0"/>
          </a:p>
          <a:p>
            <a:r>
              <a:rPr lang="en-AU" dirty="0" smtClean="0"/>
              <a:t> </a:t>
            </a:r>
          </a:p>
          <a:p>
            <a:r>
              <a:rPr lang="en-AU" b="1" dirty="0" smtClean="0"/>
              <a:t>In the Restored/New Jerusalem</a:t>
            </a:r>
          </a:p>
          <a:p>
            <a:r>
              <a:rPr lang="en-AU" dirty="0" smtClean="0"/>
              <a:t> </a:t>
            </a:r>
          </a:p>
          <a:p>
            <a:r>
              <a:rPr lang="en-AU" sz="9600" b="1" dirty="0" smtClean="0">
                <a:hlinkClick r:id="rId4"/>
              </a:rPr>
              <a:t>Ezekiel 44:30</a:t>
            </a:r>
            <a:r>
              <a:rPr lang="en-AU" sz="9600" dirty="0" smtClean="0"/>
              <a:t> </a:t>
            </a:r>
          </a:p>
          <a:p>
            <a:pPr lvl="0"/>
            <a:r>
              <a:rPr lang="en-AU" sz="9600" i="1" dirty="0" smtClean="0"/>
              <a:t>And the first of all the </a:t>
            </a:r>
            <a:r>
              <a:rPr lang="en-AU" sz="9600" i="1" dirty="0" err="1" smtClean="0"/>
              <a:t>firstfruits</a:t>
            </a:r>
            <a:r>
              <a:rPr lang="en-AU" sz="9600" i="1" dirty="0" smtClean="0"/>
              <a:t> of all kinds, and every offering of all kinds from all your offerings, shall belong to the priests. You shall also give to the priests the first of your dough, that a blessing may rest on your house. </a:t>
            </a:r>
            <a:endParaRPr lang="en-AU" sz="9600" dirty="0" smtClean="0"/>
          </a:p>
          <a:p>
            <a:endParaRPr lang="en-A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In the Restored/New Jerusalem</a:t>
            </a:r>
            <a:br>
              <a:rPr lang="en-AU" dirty="0" smtClean="0"/>
            </a:br>
            <a:endParaRPr lang="en-AU" dirty="0"/>
          </a:p>
        </p:txBody>
      </p:sp>
      <p:sp>
        <p:nvSpPr>
          <p:cNvPr id="3" name="Content Placeholder 2"/>
          <p:cNvSpPr>
            <a:spLocks noGrp="1"/>
          </p:cNvSpPr>
          <p:nvPr>
            <p:ph idx="1"/>
          </p:nvPr>
        </p:nvSpPr>
        <p:spPr/>
        <p:txBody>
          <a:bodyPr/>
          <a:lstStyle/>
          <a:p>
            <a:pPr>
              <a:buNone/>
            </a:pPr>
            <a:endParaRPr lang="en-AU" dirty="0" smtClean="0"/>
          </a:p>
          <a:p>
            <a:r>
              <a:rPr lang="en-AU" sz="2800" b="1" dirty="0" smtClean="0">
                <a:hlinkClick r:id="rId2"/>
              </a:rPr>
              <a:t>Ezekiel 44:30</a:t>
            </a:r>
            <a:r>
              <a:rPr lang="en-AU" sz="2800" dirty="0" smtClean="0"/>
              <a:t> </a:t>
            </a:r>
          </a:p>
          <a:p>
            <a:pPr lvl="0"/>
            <a:r>
              <a:rPr lang="en-AU" sz="2800" i="1" dirty="0" smtClean="0"/>
              <a:t>And the first of all the </a:t>
            </a:r>
            <a:r>
              <a:rPr lang="en-AU" sz="2800" i="1" dirty="0" err="1" smtClean="0"/>
              <a:t>firstfruits</a:t>
            </a:r>
            <a:r>
              <a:rPr lang="en-AU" sz="2800" i="1" dirty="0" smtClean="0"/>
              <a:t> of all kinds, and every offering of all kinds from all your offerings, shall belong to the priests. You shall also give to the priests the first of your dough, that a blessing may rest on your house.</a:t>
            </a:r>
            <a:endParaRPr lang="en-A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A  General  ‘Summary Command’ </a:t>
            </a:r>
            <a:endParaRPr lang="en-AU" dirty="0"/>
          </a:p>
        </p:txBody>
      </p:sp>
      <p:sp>
        <p:nvSpPr>
          <p:cNvPr id="3" name="Content Placeholder 2"/>
          <p:cNvSpPr>
            <a:spLocks noGrp="1"/>
          </p:cNvSpPr>
          <p:nvPr>
            <p:ph sz="half" idx="1"/>
          </p:nvPr>
        </p:nvSpPr>
        <p:spPr/>
        <p:txBody>
          <a:bodyPr>
            <a:normAutofit fontScale="92500" lnSpcReduction="10000"/>
          </a:bodyPr>
          <a:lstStyle/>
          <a:p>
            <a:r>
              <a:rPr lang="en-AU" i="1" dirty="0" err="1" smtClean="0"/>
              <a:t>Honor</a:t>
            </a:r>
            <a:r>
              <a:rPr lang="en-AU" i="1" dirty="0" smtClean="0"/>
              <a:t> the Lord with your wealth and with the </a:t>
            </a:r>
            <a:r>
              <a:rPr lang="en-AU" b="1" i="1" dirty="0" err="1" smtClean="0"/>
              <a:t>firstfruits</a:t>
            </a:r>
            <a:r>
              <a:rPr lang="en-AU" i="1" dirty="0" smtClean="0"/>
              <a:t> of all your produce; </a:t>
            </a:r>
            <a:endParaRPr lang="en-AU" i="1" dirty="0" smtClean="0"/>
          </a:p>
          <a:p>
            <a:r>
              <a:rPr lang="en-AU" i="1" dirty="0" smtClean="0"/>
              <a:t>then </a:t>
            </a:r>
            <a:r>
              <a:rPr lang="en-AU" i="1" dirty="0" smtClean="0"/>
              <a:t>your barns will be filled with plenty, and your vats will be bursting with wine</a:t>
            </a:r>
            <a:r>
              <a:rPr lang="en-AU" dirty="0" smtClean="0"/>
              <a:t>. </a:t>
            </a:r>
          </a:p>
          <a:p>
            <a:endParaRPr lang="en-AU" dirty="0"/>
          </a:p>
        </p:txBody>
      </p:sp>
      <p:sp>
        <p:nvSpPr>
          <p:cNvPr id="4" name="Content Placeholder 3"/>
          <p:cNvSpPr>
            <a:spLocks noGrp="1"/>
          </p:cNvSpPr>
          <p:nvPr>
            <p:ph sz="half" idx="2"/>
          </p:nvPr>
        </p:nvSpPr>
        <p:spPr/>
        <p:txBody>
          <a:bodyPr>
            <a:normAutofit fontScale="92500" lnSpcReduction="10000"/>
          </a:bodyPr>
          <a:lstStyle/>
          <a:p>
            <a:endParaRPr lang="en-AU"/>
          </a:p>
        </p:txBody>
      </p:sp>
      <p:pic>
        <p:nvPicPr>
          <p:cNvPr id="27650" name="Picture 2" descr="http://ts4.mm.bing.net/th?id=H.4866491070808423&amp;pid=15.1"/>
          <p:cNvPicPr>
            <a:picLocks noChangeAspect="1" noChangeArrowheads="1"/>
          </p:cNvPicPr>
          <p:nvPr/>
        </p:nvPicPr>
        <p:blipFill>
          <a:blip r:embed="rId2" cstate="print"/>
          <a:srcRect/>
          <a:stretch>
            <a:fillRect/>
          </a:stretch>
        </p:blipFill>
        <p:spPr bwMode="auto">
          <a:xfrm>
            <a:off x="4284048" y="2139702"/>
            <a:ext cx="2952330" cy="2106234"/>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40030"/>
            <a:ext cx="7239000" cy="1323608"/>
          </a:xfrm>
        </p:spPr>
        <p:txBody>
          <a:bodyPr>
            <a:normAutofit fontScale="90000"/>
          </a:bodyPr>
          <a:lstStyle/>
          <a:p>
            <a:r>
              <a:rPr lang="en-AU" dirty="0" smtClean="0"/>
              <a:t>New Testament Scriptures on </a:t>
            </a:r>
            <a:r>
              <a:rPr lang="en-AU" dirty="0" err="1" smtClean="0"/>
              <a:t>Firstfruits</a:t>
            </a:r>
            <a:r>
              <a:rPr lang="en-AU" dirty="0" smtClean="0"/>
              <a:t/>
            </a:r>
            <a:br>
              <a:rPr lang="en-AU" dirty="0" smtClean="0"/>
            </a:br>
            <a:endParaRPr lang="en-AU" dirty="0"/>
          </a:p>
        </p:txBody>
      </p:sp>
      <p:sp>
        <p:nvSpPr>
          <p:cNvPr id="6" name="Content Placeholder 5"/>
          <p:cNvSpPr>
            <a:spLocks noGrp="1"/>
          </p:cNvSpPr>
          <p:nvPr>
            <p:ph idx="1"/>
          </p:nvPr>
        </p:nvSpPr>
        <p:spPr>
          <a:xfrm>
            <a:off x="0" y="1203598"/>
            <a:ext cx="8028384" cy="3939902"/>
          </a:xfrm>
        </p:spPr>
        <p:txBody>
          <a:bodyPr>
            <a:normAutofit fontScale="77500" lnSpcReduction="20000"/>
          </a:bodyPr>
          <a:lstStyle/>
          <a:p>
            <a:endParaRPr lang="en-AU" dirty="0" smtClean="0"/>
          </a:p>
          <a:p>
            <a:r>
              <a:rPr lang="en-AU" i="1" dirty="0" smtClean="0"/>
              <a:t>But </a:t>
            </a:r>
            <a:r>
              <a:rPr lang="en-AU" i="1" dirty="0" smtClean="0"/>
              <a:t>in fact Christ has been raised from the dead, the </a:t>
            </a:r>
            <a:r>
              <a:rPr lang="en-AU" i="1" dirty="0" err="1" smtClean="0"/>
              <a:t>firstfruits</a:t>
            </a:r>
            <a:r>
              <a:rPr lang="en-AU" i="1" dirty="0" smtClean="0"/>
              <a:t> of those who have fallen asleep</a:t>
            </a:r>
            <a:r>
              <a:rPr lang="en-AU" dirty="0" smtClean="0"/>
              <a:t>. </a:t>
            </a:r>
            <a:r>
              <a:rPr lang="en-AU" b="1" dirty="0" smtClean="0">
                <a:hlinkClick r:id="rId2"/>
              </a:rPr>
              <a:t>1 Corinthians 15:20</a:t>
            </a:r>
            <a:r>
              <a:rPr lang="en-AU" dirty="0" smtClean="0"/>
              <a:t> </a:t>
            </a:r>
          </a:p>
          <a:p>
            <a:pPr>
              <a:buNone/>
            </a:pPr>
            <a:endParaRPr lang="en-AU" dirty="0" smtClean="0"/>
          </a:p>
          <a:p>
            <a:r>
              <a:rPr lang="en-AU" i="1" dirty="0" smtClean="0"/>
              <a:t>Of </a:t>
            </a:r>
            <a:r>
              <a:rPr lang="en-AU" i="1" dirty="0" smtClean="0"/>
              <a:t>his own will he brought us forth by the word of truth, that we should be a kind of </a:t>
            </a:r>
            <a:r>
              <a:rPr lang="en-AU" i="1" dirty="0" err="1" smtClean="0"/>
              <a:t>firstfruits</a:t>
            </a:r>
            <a:r>
              <a:rPr lang="en-AU" i="1" dirty="0" smtClean="0"/>
              <a:t> of his creatures. </a:t>
            </a:r>
            <a:r>
              <a:rPr lang="en-AU" b="1" dirty="0" smtClean="0">
                <a:hlinkClick r:id="rId3"/>
              </a:rPr>
              <a:t>James 1:18</a:t>
            </a:r>
            <a:endParaRPr lang="en-AU" dirty="0" smtClean="0"/>
          </a:p>
          <a:p>
            <a:endParaRPr lang="en-AU" dirty="0" smtClean="0"/>
          </a:p>
          <a:p>
            <a:r>
              <a:rPr lang="en-AU" i="1" dirty="0" smtClean="0"/>
              <a:t>And </a:t>
            </a:r>
            <a:r>
              <a:rPr lang="en-AU" i="1" dirty="0" smtClean="0"/>
              <a:t>not only the creation, but we ourselves, who have the </a:t>
            </a:r>
            <a:r>
              <a:rPr lang="en-AU" i="1" dirty="0" err="1" smtClean="0"/>
              <a:t>firstfruits</a:t>
            </a:r>
            <a:r>
              <a:rPr lang="en-AU" i="1" dirty="0" smtClean="0"/>
              <a:t> of the Spirit, groan inwardly as we wait eagerly for adoption as sons, the redemption of our </a:t>
            </a:r>
            <a:r>
              <a:rPr lang="en-AU" i="1" dirty="0" smtClean="0"/>
              <a:t>bodies. </a:t>
            </a:r>
            <a:r>
              <a:rPr lang="en-AU" b="1" dirty="0" smtClean="0">
                <a:hlinkClick r:id="rId4"/>
              </a:rPr>
              <a:t>Romans 8:23</a:t>
            </a:r>
            <a:r>
              <a:rPr lang="en-AU" dirty="0" smtClean="0"/>
              <a:t> </a:t>
            </a:r>
            <a:endParaRPr lang="en-AU" dirty="0" smtClean="0"/>
          </a:p>
          <a:p>
            <a:r>
              <a:rPr lang="en-AU" i="1" dirty="0" smtClean="0"/>
              <a:t>If the dough offered as </a:t>
            </a:r>
            <a:r>
              <a:rPr lang="en-AU" i="1" dirty="0" err="1" smtClean="0"/>
              <a:t>firstfruits</a:t>
            </a:r>
            <a:r>
              <a:rPr lang="en-AU" i="1" dirty="0" smtClean="0"/>
              <a:t> is holy, so is the whole lump, and if the root is holy, so are the branches. </a:t>
            </a:r>
            <a:r>
              <a:rPr lang="en-AU" b="1" dirty="0" smtClean="0">
                <a:hlinkClick r:id="rId5"/>
              </a:rPr>
              <a:t>Romans 11:16</a:t>
            </a:r>
            <a:r>
              <a:rPr lang="en-AU" dirty="0" smtClean="0"/>
              <a:t> </a:t>
            </a:r>
          </a:p>
          <a:p>
            <a:endParaRPr lang="en-AU" dirty="0" smtClean="0"/>
          </a:p>
          <a:p>
            <a:endParaRPr lang="en-AU" dirty="0" smtClean="0"/>
          </a:p>
          <a:p>
            <a:endParaRPr lang="en-AU" dirty="0" smtClean="0"/>
          </a:p>
          <a:p>
            <a:endParaRPr lang="en-A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0030"/>
            <a:ext cx="8316416" cy="2043688"/>
          </a:xfrm>
        </p:spPr>
        <p:txBody>
          <a:bodyPr>
            <a:normAutofit fontScale="90000"/>
          </a:bodyPr>
          <a:lstStyle/>
          <a:p>
            <a:r>
              <a:rPr lang="en-AU" dirty="0" smtClean="0"/>
              <a:t>God’s Protection is Upon His Harvest Preceded by </a:t>
            </a:r>
            <a:r>
              <a:rPr lang="en-AU" dirty="0" err="1" smtClean="0"/>
              <a:t>Firstfruits</a:t>
            </a:r>
            <a:r>
              <a:rPr lang="en-AU" dirty="0" smtClean="0"/>
              <a:t> Offering</a:t>
            </a:r>
            <a:br>
              <a:rPr lang="en-AU" dirty="0" smtClean="0"/>
            </a:br>
            <a:endParaRPr lang="en-AU" dirty="0"/>
          </a:p>
        </p:txBody>
      </p:sp>
      <p:sp>
        <p:nvSpPr>
          <p:cNvPr id="3" name="Content Placeholder 2"/>
          <p:cNvSpPr>
            <a:spLocks noGrp="1"/>
          </p:cNvSpPr>
          <p:nvPr>
            <p:ph idx="1"/>
          </p:nvPr>
        </p:nvSpPr>
        <p:spPr>
          <a:xfrm>
            <a:off x="457200" y="2139702"/>
            <a:ext cx="7239000" cy="2702100"/>
          </a:xfrm>
        </p:spPr>
        <p:txBody>
          <a:bodyPr/>
          <a:lstStyle/>
          <a:p>
            <a:r>
              <a:rPr lang="en-AU" b="1" dirty="0" smtClean="0">
                <a:hlinkClick r:id="rId2"/>
              </a:rPr>
              <a:t>Jeremiah 2:3</a:t>
            </a:r>
            <a:r>
              <a:rPr lang="en-AU" dirty="0" smtClean="0"/>
              <a:t> </a:t>
            </a:r>
          </a:p>
          <a:p>
            <a:pPr lvl="0"/>
            <a:r>
              <a:rPr lang="en-AU" i="1" dirty="0" smtClean="0"/>
              <a:t>Israel was holy to the Lord, the </a:t>
            </a:r>
            <a:r>
              <a:rPr lang="en-AU" i="1" dirty="0" err="1" smtClean="0"/>
              <a:t>firstfruits</a:t>
            </a:r>
            <a:r>
              <a:rPr lang="en-AU" i="1" dirty="0" smtClean="0"/>
              <a:t> of his harvest. </a:t>
            </a:r>
            <a:r>
              <a:rPr lang="en-AU" i="1" dirty="0" smtClean="0"/>
              <a:t>“All </a:t>
            </a:r>
            <a:r>
              <a:rPr lang="en-AU" i="1" dirty="0" smtClean="0"/>
              <a:t>who ate of it incurred guilt; disaster came upon them, declares the Lord.”</a:t>
            </a:r>
            <a:r>
              <a:rPr lang="en-AU" dirty="0" smtClean="0"/>
              <a:t> </a:t>
            </a:r>
          </a:p>
          <a:p>
            <a:endParaRPr lang="en-A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0030"/>
            <a:ext cx="8172400" cy="2115696"/>
          </a:xfrm>
        </p:spPr>
        <p:txBody>
          <a:bodyPr>
            <a:normAutofit fontScale="90000"/>
          </a:bodyPr>
          <a:lstStyle/>
          <a:p>
            <a:r>
              <a:rPr lang="en-AU" dirty="0" smtClean="0"/>
              <a:t>SUMMARY </a:t>
            </a:r>
            <a:r>
              <a:rPr lang="en-AU" dirty="0" smtClean="0"/>
              <a:t>OVERALL – </a:t>
            </a:r>
            <a:br>
              <a:rPr lang="en-AU" dirty="0" smtClean="0"/>
            </a:br>
            <a:r>
              <a:rPr lang="en-AU" dirty="0" smtClean="0"/>
              <a:t>Old </a:t>
            </a:r>
            <a:r>
              <a:rPr lang="en-AU" dirty="0" smtClean="0"/>
              <a:t>Testament</a:t>
            </a:r>
            <a:br>
              <a:rPr lang="en-AU" dirty="0" smtClean="0"/>
            </a:br>
            <a:r>
              <a:rPr lang="en-AU" dirty="0" smtClean="0"/>
              <a:t/>
            </a:r>
            <a:br>
              <a:rPr lang="en-AU" dirty="0" smtClean="0"/>
            </a:br>
            <a:endParaRPr lang="en-AU" dirty="0"/>
          </a:p>
        </p:txBody>
      </p:sp>
      <p:sp>
        <p:nvSpPr>
          <p:cNvPr id="3" name="Content Placeholder 2"/>
          <p:cNvSpPr>
            <a:spLocks noGrp="1"/>
          </p:cNvSpPr>
          <p:nvPr>
            <p:ph idx="1"/>
          </p:nvPr>
        </p:nvSpPr>
        <p:spPr>
          <a:xfrm>
            <a:off x="0" y="1347614"/>
            <a:ext cx="8100392" cy="3795886"/>
          </a:xfrm>
        </p:spPr>
        <p:txBody>
          <a:bodyPr>
            <a:normAutofit fontScale="77500" lnSpcReduction="20000"/>
          </a:bodyPr>
          <a:lstStyle/>
          <a:p>
            <a:pPr lvl="0"/>
            <a:r>
              <a:rPr lang="en-AU" b="1" dirty="0" smtClean="0"/>
              <a:t>GOD </a:t>
            </a:r>
            <a:r>
              <a:rPr lang="en-AU" b="1" dirty="0" smtClean="0"/>
              <a:t>INSTITUTED THE PRINCIPLE (COMMAND) OF FIRSTFRUITS TO HIS PEOPLE ISRAEL</a:t>
            </a:r>
            <a:endParaRPr lang="en-AU" dirty="0" smtClean="0"/>
          </a:p>
          <a:p>
            <a:pPr lvl="0"/>
            <a:r>
              <a:rPr lang="en-AU" b="1" dirty="0" smtClean="0"/>
              <a:t>AS ISRAEL BACKSLID, THEY SEEMINGLY FIRST FORGOT TITHES AND FIRSTFRUITS!</a:t>
            </a:r>
            <a:endParaRPr lang="en-AU" dirty="0" smtClean="0"/>
          </a:p>
          <a:p>
            <a:pPr lvl="0"/>
            <a:r>
              <a:rPr lang="en-AU" b="1" dirty="0" smtClean="0"/>
              <a:t>WHEN THEY REDEDICATED THEMSELVES – IT SEEMED THEIR FIRST RESPONSE WAS TO RESTORE TITHES FIRSTFRUITS OFFERINGS</a:t>
            </a:r>
            <a:endParaRPr lang="en-AU" dirty="0" smtClean="0"/>
          </a:p>
          <a:p>
            <a:pPr lvl="0"/>
            <a:r>
              <a:rPr lang="en-AU" b="1" dirty="0" smtClean="0"/>
              <a:t>THE PURPOSE OF FIRSTFRUITS WAS TO SECURE HIS OWNERSHIP OF THEM AND SECURE HIS PROTECTION AND BLESSING OVER THEM</a:t>
            </a:r>
            <a:endParaRPr lang="en-AU" dirty="0" smtClean="0"/>
          </a:p>
          <a:p>
            <a:pPr lvl="0"/>
            <a:r>
              <a:rPr lang="en-AU" b="1" dirty="0" smtClean="0"/>
              <a:t>THERE IS A DIRECT CORRELATION OF GOD’S PEOPLE HONOURING HIM WITH FIRSTFRUITS OFFERINGS AND HIS DESIRED BLESSINGS OF PROSPERITY UPON THEM. THE PEOPLE’S FAITHFULNESS IN THIS REGARD GUARANTEED THEIR BEST WELFARE</a:t>
            </a:r>
            <a:endParaRPr lang="en-AU" dirty="0" smtClean="0"/>
          </a:p>
          <a:p>
            <a:endParaRPr lang="en-A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When we come to God through Christ - we are </a:t>
            </a:r>
            <a:r>
              <a:rPr lang="en-AU" b="1" i="1" dirty="0" smtClean="0"/>
              <a:t>New Creations </a:t>
            </a:r>
            <a:endParaRPr lang="en-AU" i="1" dirty="0"/>
          </a:p>
        </p:txBody>
      </p:sp>
      <p:sp>
        <p:nvSpPr>
          <p:cNvPr id="3" name="Content Placeholder 2"/>
          <p:cNvSpPr>
            <a:spLocks noGrp="1"/>
          </p:cNvSpPr>
          <p:nvPr>
            <p:ph idx="1"/>
          </p:nvPr>
        </p:nvSpPr>
        <p:spPr>
          <a:xfrm>
            <a:off x="0" y="1383618"/>
            <a:ext cx="8686800" cy="3759882"/>
          </a:xfrm>
        </p:spPr>
        <p:txBody>
          <a:bodyPr>
            <a:normAutofit lnSpcReduction="10000"/>
          </a:bodyPr>
          <a:lstStyle/>
          <a:p>
            <a:r>
              <a:rPr lang="en-AU" b="1" dirty="0" smtClean="0"/>
              <a:t>2 Cor. 5:17 = All </a:t>
            </a:r>
            <a:r>
              <a:rPr lang="en-AU" b="1" dirty="0" smtClean="0"/>
              <a:t>things </a:t>
            </a:r>
            <a:r>
              <a:rPr lang="en-AU" b="1" dirty="0" smtClean="0"/>
              <a:t>New!</a:t>
            </a:r>
          </a:p>
          <a:p>
            <a:r>
              <a:rPr lang="en-AU" b="1" dirty="0"/>
              <a:t>Everything changes! </a:t>
            </a:r>
          </a:p>
          <a:p>
            <a:pPr lvl="1"/>
            <a:r>
              <a:rPr lang="en-AU" b="1" dirty="0" smtClean="0"/>
              <a:t>Eternal </a:t>
            </a:r>
            <a:r>
              <a:rPr lang="en-AU" b="1" dirty="0" smtClean="0"/>
              <a:t>issues</a:t>
            </a:r>
            <a:endParaRPr lang="en-AU" b="1" dirty="0" smtClean="0"/>
          </a:p>
          <a:p>
            <a:pPr lvl="1"/>
            <a:r>
              <a:rPr lang="en-AU" b="1" dirty="0" smtClean="0"/>
              <a:t>Temporal </a:t>
            </a:r>
            <a:r>
              <a:rPr lang="en-AU" b="1" dirty="0" smtClean="0"/>
              <a:t>Issues</a:t>
            </a:r>
            <a:endParaRPr lang="en-AU" b="1" dirty="0"/>
          </a:p>
          <a:p>
            <a:pPr lvl="1"/>
            <a:r>
              <a:rPr lang="en-AU" b="1" dirty="0" smtClean="0"/>
              <a:t>God-accountability</a:t>
            </a:r>
            <a:endParaRPr lang="en-AU" b="1" dirty="0" smtClean="0"/>
          </a:p>
          <a:p>
            <a:pPr lvl="1"/>
            <a:r>
              <a:rPr lang="en-AU" b="1" dirty="0" smtClean="0"/>
              <a:t>O</a:t>
            </a:r>
            <a:r>
              <a:rPr lang="en-AU" b="1" dirty="0" smtClean="0"/>
              <a:t>ur security</a:t>
            </a:r>
            <a:endParaRPr lang="en-AU" b="1" dirty="0" smtClean="0"/>
          </a:p>
          <a:p>
            <a:pPr lvl="1"/>
            <a:r>
              <a:rPr lang="en-AU" b="1" dirty="0" smtClean="0"/>
              <a:t>I</a:t>
            </a:r>
            <a:r>
              <a:rPr lang="en-AU" b="1" dirty="0" smtClean="0"/>
              <a:t>nterests</a:t>
            </a:r>
            <a:endParaRPr lang="en-AU" b="1" dirty="0" smtClean="0"/>
          </a:p>
          <a:p>
            <a:pPr lvl="1"/>
            <a:r>
              <a:rPr lang="en-AU" b="1" dirty="0" smtClean="0"/>
              <a:t>V</a:t>
            </a:r>
            <a:r>
              <a:rPr lang="en-AU" b="1" dirty="0" smtClean="0"/>
              <a:t>alues</a:t>
            </a:r>
            <a:r>
              <a:rPr lang="en-AU" b="1" dirty="0"/>
              <a:t>, </a:t>
            </a:r>
            <a:r>
              <a:rPr lang="en-AU" b="1" dirty="0" smtClean="0"/>
              <a:t>ethics</a:t>
            </a:r>
            <a:endParaRPr lang="en-AU" b="1" dirty="0" smtClean="0"/>
          </a:p>
          <a:p>
            <a:pPr lvl="1"/>
            <a:r>
              <a:rPr lang="en-AU" b="1" dirty="0" smtClean="0"/>
              <a:t>+ </a:t>
            </a:r>
            <a:r>
              <a:rPr lang="en-AU" b="1" dirty="0"/>
              <a:t>E</a:t>
            </a:r>
            <a:r>
              <a:rPr lang="en-AU" b="1" dirty="0" smtClean="0"/>
              <a:t>conomics</a:t>
            </a:r>
            <a:r>
              <a:rPr lang="en-AU" b="1" dirty="0"/>
              <a:t>!</a:t>
            </a:r>
          </a:p>
          <a:p>
            <a:endParaRPr lang="en-AU" dirty="0"/>
          </a:p>
        </p:txBody>
      </p:sp>
      <p:pic>
        <p:nvPicPr>
          <p:cNvPr id="7170" name="Picture 2" descr="http://ts3.mm.bing.net/th?id=H.4555359324537822&amp;pid=15.1">
            <a:hlinkClick r:id="rId2"/>
          </p:cNvPr>
          <p:cNvPicPr>
            <a:picLocks noChangeAspect="1" noChangeArrowheads="1"/>
          </p:cNvPicPr>
          <p:nvPr/>
        </p:nvPicPr>
        <p:blipFill>
          <a:blip r:embed="rId3" cstate="print"/>
          <a:srcRect/>
          <a:stretch>
            <a:fillRect/>
          </a:stretch>
        </p:blipFill>
        <p:spPr bwMode="auto">
          <a:xfrm>
            <a:off x="4572001" y="1707654"/>
            <a:ext cx="3000375" cy="2916324"/>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Summary – New Testament</a:t>
            </a:r>
            <a:endParaRPr lang="en-AU" dirty="0"/>
          </a:p>
        </p:txBody>
      </p:sp>
      <p:sp>
        <p:nvSpPr>
          <p:cNvPr id="3" name="Content Placeholder 2"/>
          <p:cNvSpPr>
            <a:spLocks noGrp="1"/>
          </p:cNvSpPr>
          <p:nvPr>
            <p:ph idx="1"/>
          </p:nvPr>
        </p:nvSpPr>
        <p:spPr>
          <a:xfrm>
            <a:off x="457200" y="1491630"/>
            <a:ext cx="7239000" cy="3350172"/>
          </a:xfrm>
        </p:spPr>
        <p:txBody>
          <a:bodyPr>
            <a:normAutofit lnSpcReduction="10000"/>
          </a:bodyPr>
          <a:lstStyle/>
          <a:p>
            <a:pPr lvl="0"/>
            <a:r>
              <a:rPr lang="en-AU" b="1" dirty="0" smtClean="0"/>
              <a:t>JESUS IS NOW GOD’S FIRSTFRUIT (1 Cor. 15:20)</a:t>
            </a:r>
            <a:endParaRPr lang="en-AU" dirty="0" smtClean="0"/>
          </a:p>
          <a:p>
            <a:pPr lvl="0"/>
            <a:r>
              <a:rPr lang="en-AU" b="1" dirty="0" smtClean="0"/>
              <a:t>THE EARLY CHURCH WAS A FIRSTFRUIT TO GOD (James 1:18)</a:t>
            </a:r>
            <a:endParaRPr lang="en-AU" dirty="0" smtClean="0"/>
          </a:p>
          <a:p>
            <a:pPr lvl="0"/>
            <a:r>
              <a:rPr lang="en-AU" b="1" dirty="0" smtClean="0"/>
              <a:t>THE HOLY SPIRIT IS GOD’S FIRSTFRUIT TO US WHO BELIEVE (Rom. 8:23)</a:t>
            </a:r>
            <a:endParaRPr lang="en-AU" dirty="0" smtClean="0"/>
          </a:p>
          <a:p>
            <a:pPr lvl="0"/>
            <a:r>
              <a:rPr lang="en-US" b="1" dirty="0" smtClean="0"/>
              <a:t>THE FIRSTFRUIT MUST BE HOLY – TO ENSURE A HOLY HARVEST (Rom. 11:16)</a:t>
            </a:r>
            <a:endParaRPr lang="en-AU" dirty="0" smtClean="0"/>
          </a:p>
          <a:p>
            <a:endParaRPr lang="en-A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0030"/>
            <a:ext cx="8460432" cy="1323608"/>
          </a:xfrm>
        </p:spPr>
        <p:txBody>
          <a:bodyPr>
            <a:normAutofit fontScale="90000"/>
          </a:bodyPr>
          <a:lstStyle/>
          <a:p>
            <a:r>
              <a:rPr lang="en-AU" b="1" dirty="0" err="1"/>
              <a:t>Honoring</a:t>
            </a:r>
            <a:r>
              <a:rPr lang="en-AU" b="1" dirty="0"/>
              <a:t> God means </a:t>
            </a:r>
            <a:r>
              <a:rPr lang="en-AU" b="1" dirty="0" smtClean="0"/>
              <a:t/>
            </a:r>
            <a:br>
              <a:rPr lang="en-AU" b="1" dirty="0" smtClean="0"/>
            </a:br>
            <a:r>
              <a:rPr lang="en-AU" b="1" dirty="0" smtClean="0"/>
              <a:t>Honouring </a:t>
            </a:r>
            <a:r>
              <a:rPr lang="en-AU" b="1" dirty="0"/>
              <a:t>His House</a:t>
            </a:r>
            <a:br>
              <a:rPr lang="en-AU" b="1" dirty="0"/>
            </a:br>
            <a:endParaRPr lang="en-AU" dirty="0"/>
          </a:p>
        </p:txBody>
      </p:sp>
      <p:sp>
        <p:nvSpPr>
          <p:cNvPr id="3" name="Content Placeholder 2"/>
          <p:cNvSpPr>
            <a:spLocks noGrp="1"/>
          </p:cNvSpPr>
          <p:nvPr>
            <p:ph sz="half" idx="1"/>
          </p:nvPr>
        </p:nvSpPr>
        <p:spPr>
          <a:xfrm>
            <a:off x="0" y="1200150"/>
            <a:ext cx="4143372" cy="3943350"/>
          </a:xfrm>
        </p:spPr>
        <p:txBody>
          <a:bodyPr>
            <a:normAutofit lnSpcReduction="10000"/>
          </a:bodyPr>
          <a:lstStyle/>
          <a:p>
            <a:r>
              <a:rPr lang="en-AU" b="1" dirty="0" smtClean="0"/>
              <a:t>God’s House was languishing</a:t>
            </a:r>
          </a:p>
          <a:p>
            <a:pPr lvl="1"/>
            <a:r>
              <a:rPr lang="en-AU" dirty="0" smtClean="0"/>
              <a:t>Note Hab</a:t>
            </a:r>
            <a:r>
              <a:rPr lang="en-AU" dirty="0"/>
              <a:t>. </a:t>
            </a:r>
            <a:r>
              <a:rPr lang="en-AU" dirty="0" smtClean="0"/>
              <a:t>1 </a:t>
            </a:r>
            <a:r>
              <a:rPr lang="en-AU" i="1" dirty="0" smtClean="0"/>
              <a:t>“consider </a:t>
            </a:r>
            <a:r>
              <a:rPr lang="en-AU" i="1" dirty="0" smtClean="0"/>
              <a:t>your </a:t>
            </a:r>
            <a:r>
              <a:rPr lang="en-AU" i="1" dirty="0" smtClean="0"/>
              <a:t>ways”</a:t>
            </a:r>
          </a:p>
          <a:p>
            <a:r>
              <a:rPr lang="en-AU" b="1" dirty="0"/>
              <a:t>God </a:t>
            </a:r>
            <a:r>
              <a:rPr lang="en-AU" b="1" dirty="0" err="1"/>
              <a:t>honors</a:t>
            </a:r>
            <a:r>
              <a:rPr lang="en-AU" b="1" dirty="0"/>
              <a:t> them who </a:t>
            </a:r>
            <a:r>
              <a:rPr lang="en-AU" b="1" dirty="0" err="1"/>
              <a:t>honor</a:t>
            </a:r>
            <a:r>
              <a:rPr lang="en-AU" b="1" dirty="0"/>
              <a:t> </a:t>
            </a:r>
            <a:r>
              <a:rPr lang="en-AU" b="1" dirty="0" smtClean="0"/>
              <a:t>His </a:t>
            </a:r>
            <a:r>
              <a:rPr lang="en-AU" b="1" dirty="0"/>
              <a:t>house</a:t>
            </a:r>
            <a:r>
              <a:rPr lang="en-AU" b="1" dirty="0" smtClean="0"/>
              <a:t>!</a:t>
            </a:r>
          </a:p>
          <a:p>
            <a:pPr lvl="1"/>
            <a:r>
              <a:rPr lang="en-AU" b="1" dirty="0" smtClean="0"/>
              <a:t>Eli’s sons had backslidden – </a:t>
            </a:r>
          </a:p>
          <a:p>
            <a:pPr lvl="1">
              <a:buNone/>
            </a:pPr>
            <a:r>
              <a:rPr lang="en-AU" b="1" dirty="0"/>
              <a:t> </a:t>
            </a:r>
            <a:r>
              <a:rPr lang="en-AU" b="1" dirty="0" smtClean="0"/>
              <a:t>  he lost God’s honour</a:t>
            </a:r>
            <a:endParaRPr lang="en-AU" b="1" dirty="0"/>
          </a:p>
          <a:p>
            <a:pPr lvl="1"/>
            <a:r>
              <a:rPr lang="en-AU" dirty="0"/>
              <a:t>1 Sam. </a:t>
            </a:r>
            <a:r>
              <a:rPr lang="en-AU" dirty="0" smtClean="0"/>
              <a:t>2:30</a:t>
            </a:r>
          </a:p>
        </p:txBody>
      </p:sp>
      <p:sp>
        <p:nvSpPr>
          <p:cNvPr id="6" name="Content Placeholder 5"/>
          <p:cNvSpPr>
            <a:spLocks noGrp="1"/>
          </p:cNvSpPr>
          <p:nvPr>
            <p:ph sz="half" idx="2"/>
          </p:nvPr>
        </p:nvSpPr>
        <p:spPr/>
        <p:txBody>
          <a:bodyPr>
            <a:normAutofit lnSpcReduction="10000"/>
          </a:bodyPr>
          <a:lstStyle/>
          <a:p>
            <a:endParaRPr lang="en-AU"/>
          </a:p>
        </p:txBody>
      </p:sp>
      <p:pic>
        <p:nvPicPr>
          <p:cNvPr id="18434" name="Picture 2" descr="http://lighthouses.net.au/greencape/image16.jpg"/>
          <p:cNvPicPr>
            <a:picLocks noChangeAspect="1" noChangeArrowheads="1"/>
          </p:cNvPicPr>
          <p:nvPr/>
        </p:nvPicPr>
        <p:blipFill>
          <a:blip r:embed="rId2" cstate="print"/>
          <a:srcRect/>
          <a:stretch>
            <a:fillRect/>
          </a:stretch>
        </p:blipFill>
        <p:spPr bwMode="auto">
          <a:xfrm>
            <a:off x="4643438" y="1213135"/>
            <a:ext cx="3071834" cy="336600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We enter the </a:t>
            </a:r>
            <a:r>
              <a:rPr lang="en-AU" dirty="0" smtClean="0"/>
              <a:t>Upside-down </a:t>
            </a:r>
            <a:r>
              <a:rPr lang="en-AU" dirty="0"/>
              <a:t>Kingdom!</a:t>
            </a:r>
          </a:p>
        </p:txBody>
      </p:sp>
      <p:sp>
        <p:nvSpPr>
          <p:cNvPr id="3" name="Content Placeholder 2"/>
          <p:cNvSpPr>
            <a:spLocks noGrp="1"/>
          </p:cNvSpPr>
          <p:nvPr>
            <p:ph sz="half" idx="1"/>
          </p:nvPr>
        </p:nvSpPr>
        <p:spPr>
          <a:xfrm>
            <a:off x="0" y="1200150"/>
            <a:ext cx="4572000" cy="3943350"/>
          </a:xfrm>
        </p:spPr>
        <p:txBody>
          <a:bodyPr>
            <a:normAutofit fontScale="70000" lnSpcReduction="20000"/>
          </a:bodyPr>
          <a:lstStyle/>
          <a:p>
            <a:pPr>
              <a:buNone/>
            </a:pPr>
            <a:endParaRPr lang="en-AU" b="1" dirty="0" smtClean="0"/>
          </a:p>
          <a:p>
            <a:r>
              <a:rPr lang="en-AU" b="1" dirty="0" smtClean="0"/>
              <a:t>1st </a:t>
            </a:r>
            <a:r>
              <a:rPr lang="en-AU" b="1" dirty="0"/>
              <a:t>= </a:t>
            </a:r>
            <a:r>
              <a:rPr lang="en-AU" b="1" dirty="0" smtClean="0"/>
              <a:t>Last </a:t>
            </a:r>
          </a:p>
          <a:p>
            <a:r>
              <a:rPr lang="en-AU" b="1" dirty="0" smtClean="0"/>
              <a:t>G</a:t>
            </a:r>
            <a:r>
              <a:rPr lang="en-AU" b="1" dirty="0" smtClean="0"/>
              <a:t>reatest </a:t>
            </a:r>
            <a:r>
              <a:rPr lang="en-AU" b="1" dirty="0"/>
              <a:t>is </a:t>
            </a:r>
            <a:r>
              <a:rPr lang="en-AU" b="1" dirty="0" smtClean="0"/>
              <a:t>least </a:t>
            </a:r>
            <a:endParaRPr lang="en-AU" b="1" dirty="0" smtClean="0"/>
          </a:p>
          <a:p>
            <a:r>
              <a:rPr lang="en-AU" b="1" dirty="0" smtClean="0"/>
              <a:t>L</a:t>
            </a:r>
            <a:r>
              <a:rPr lang="en-AU" b="1" dirty="0" smtClean="0"/>
              <a:t>eaders </a:t>
            </a:r>
            <a:r>
              <a:rPr lang="en-AU" b="1" dirty="0"/>
              <a:t>= servants </a:t>
            </a:r>
            <a:r>
              <a:rPr lang="en-AU" b="1" dirty="0" smtClean="0"/>
              <a:t> </a:t>
            </a:r>
          </a:p>
          <a:p>
            <a:r>
              <a:rPr lang="en-AU" b="1" i="1" dirty="0" smtClean="0"/>
              <a:t>Give </a:t>
            </a:r>
            <a:r>
              <a:rPr lang="en-AU" b="1" i="1" dirty="0"/>
              <a:t>and you'll </a:t>
            </a:r>
            <a:r>
              <a:rPr lang="en-AU" b="1" i="1" dirty="0" smtClean="0"/>
              <a:t>receive </a:t>
            </a:r>
            <a:endParaRPr lang="en-AU" b="1" i="1" dirty="0"/>
          </a:p>
          <a:p>
            <a:r>
              <a:rPr lang="en-AU" b="1" dirty="0"/>
              <a:t> </a:t>
            </a:r>
            <a:r>
              <a:rPr lang="en-AU" b="1" i="1" dirty="0" smtClean="0"/>
              <a:t>If someone strikes you on one cheek, turn to him the other </a:t>
            </a:r>
            <a:r>
              <a:rPr lang="en-AU" b="1" i="1" dirty="0" smtClean="0"/>
              <a:t>also</a:t>
            </a:r>
          </a:p>
          <a:p>
            <a:r>
              <a:rPr lang="en-AU" b="1" i="1" dirty="0" smtClean="0"/>
              <a:t>Love your enemies; do good to those who hate you</a:t>
            </a:r>
            <a:r>
              <a:rPr lang="en-AU" b="1" i="1" dirty="0" smtClean="0"/>
              <a:t>.</a:t>
            </a:r>
          </a:p>
          <a:p>
            <a:r>
              <a:rPr lang="en-AU" b="1" i="1" dirty="0" smtClean="0"/>
              <a:t>If someone takes your coat, do not stop him from taking your shirt.</a:t>
            </a:r>
            <a:endParaRPr lang="en-AU" b="1" i="1" dirty="0"/>
          </a:p>
          <a:p>
            <a:endParaRPr lang="en-AU" dirty="0"/>
          </a:p>
        </p:txBody>
      </p:sp>
      <p:sp>
        <p:nvSpPr>
          <p:cNvPr id="5" name="Content Placeholder 4"/>
          <p:cNvSpPr>
            <a:spLocks noGrp="1"/>
          </p:cNvSpPr>
          <p:nvPr>
            <p:ph sz="half" idx="2"/>
          </p:nvPr>
        </p:nvSpPr>
        <p:spPr>
          <a:xfrm>
            <a:off x="4648200" y="1200150"/>
            <a:ext cx="4281518" cy="3675476"/>
          </a:xfrm>
        </p:spPr>
        <p:txBody>
          <a:bodyPr>
            <a:normAutofit fontScale="70000" lnSpcReduction="20000"/>
          </a:bodyPr>
          <a:lstStyle/>
          <a:p>
            <a:endParaRPr lang="en-AU" dirty="0"/>
          </a:p>
        </p:txBody>
      </p:sp>
      <p:pic>
        <p:nvPicPr>
          <p:cNvPr id="4098" name="Picture 2" descr="http://aholydiscontent.files.wordpress.com/2008/07/1up.jpg"/>
          <p:cNvPicPr>
            <a:picLocks noChangeAspect="1" noChangeArrowheads="1"/>
          </p:cNvPicPr>
          <p:nvPr/>
        </p:nvPicPr>
        <p:blipFill>
          <a:blip r:embed="rId2" cstate="print"/>
          <a:srcRect/>
          <a:stretch>
            <a:fillRect/>
          </a:stretch>
        </p:blipFill>
        <p:spPr bwMode="auto">
          <a:xfrm>
            <a:off x="4837544" y="2193708"/>
            <a:ext cx="3234918" cy="230686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40030"/>
            <a:ext cx="7242048" cy="1791660"/>
          </a:xfrm>
        </p:spPr>
        <p:txBody>
          <a:bodyPr>
            <a:normAutofit fontScale="90000"/>
          </a:bodyPr>
          <a:lstStyle/>
          <a:p>
            <a:pPr algn="ctr"/>
            <a:r>
              <a:rPr lang="en-AU" dirty="0" smtClean="0"/>
              <a:t>God wants you to have abundance/wealth</a:t>
            </a:r>
            <a:r>
              <a:rPr lang="en-AU" dirty="0" smtClean="0"/>
              <a:t>!</a:t>
            </a:r>
            <a:br>
              <a:rPr lang="en-AU" dirty="0" smtClean="0"/>
            </a:br>
            <a:r>
              <a:rPr lang="en-AU" dirty="0" smtClean="0"/>
              <a:t/>
            </a:r>
            <a:br>
              <a:rPr lang="en-AU" dirty="0" smtClean="0"/>
            </a:br>
            <a:r>
              <a:rPr lang="en-AU" dirty="0" smtClean="0"/>
              <a:t> </a:t>
            </a:r>
            <a:endParaRPr lang="en-AU" dirty="0"/>
          </a:p>
        </p:txBody>
      </p:sp>
      <p:sp>
        <p:nvSpPr>
          <p:cNvPr id="6" name="Content Placeholder 5"/>
          <p:cNvSpPr>
            <a:spLocks noGrp="1"/>
          </p:cNvSpPr>
          <p:nvPr>
            <p:ph sz="half" idx="1"/>
          </p:nvPr>
        </p:nvSpPr>
        <p:spPr>
          <a:xfrm>
            <a:off x="457200" y="1761661"/>
            <a:ext cx="2818656" cy="2832962"/>
          </a:xfrm>
        </p:spPr>
        <p:txBody>
          <a:bodyPr>
            <a:normAutofit lnSpcReduction="10000"/>
          </a:bodyPr>
          <a:lstStyle/>
          <a:p>
            <a:r>
              <a:rPr lang="en-AU" sz="3600" i="1" dirty="0" smtClean="0"/>
              <a:t>Despite what you’ve heard before!</a:t>
            </a:r>
            <a:endParaRPr lang="en-AU" sz="3600" i="1" dirty="0"/>
          </a:p>
        </p:txBody>
      </p:sp>
      <p:sp>
        <p:nvSpPr>
          <p:cNvPr id="9" name="Content Placeholder 8"/>
          <p:cNvSpPr>
            <a:spLocks noGrp="1"/>
          </p:cNvSpPr>
          <p:nvPr>
            <p:ph sz="half" idx="2"/>
          </p:nvPr>
        </p:nvSpPr>
        <p:spPr/>
        <p:txBody>
          <a:bodyPr>
            <a:normAutofit lnSpcReduction="10000"/>
          </a:bodyPr>
          <a:lstStyle/>
          <a:p>
            <a:endParaRPr lang="en-AU"/>
          </a:p>
        </p:txBody>
      </p:sp>
      <p:pic>
        <p:nvPicPr>
          <p:cNvPr id="22532" name="Picture 4" descr="http://ts3.mm.bing.net/th?id=H.4899399097581974&amp;pid=15.1">
            <a:hlinkClick r:id="rId2"/>
          </p:cNvPr>
          <p:cNvPicPr>
            <a:picLocks noChangeAspect="1" noChangeArrowheads="1"/>
          </p:cNvPicPr>
          <p:nvPr/>
        </p:nvPicPr>
        <p:blipFill>
          <a:blip r:embed="rId3" cstate="print"/>
          <a:srcRect/>
          <a:stretch>
            <a:fillRect/>
          </a:stretch>
        </p:blipFill>
        <p:spPr bwMode="auto">
          <a:xfrm>
            <a:off x="3829525" y="2189158"/>
            <a:ext cx="3262755" cy="1786747"/>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79512" y="240030"/>
            <a:ext cx="8064896" cy="981570"/>
          </a:xfrm>
        </p:spPr>
        <p:txBody>
          <a:bodyPr>
            <a:normAutofit fontScale="90000"/>
          </a:bodyPr>
          <a:lstStyle/>
          <a:p>
            <a:r>
              <a:rPr lang="en-AU" dirty="0" smtClean="0"/>
              <a:t>God’s Words for Your Prosperity</a:t>
            </a:r>
            <a:br>
              <a:rPr lang="en-AU" dirty="0" smtClean="0"/>
            </a:br>
            <a:endParaRPr lang="en-AU" dirty="0"/>
          </a:p>
        </p:txBody>
      </p:sp>
      <p:sp>
        <p:nvSpPr>
          <p:cNvPr id="6" name="Content Placeholder 5"/>
          <p:cNvSpPr>
            <a:spLocks noGrp="1"/>
          </p:cNvSpPr>
          <p:nvPr>
            <p:ph idx="1"/>
          </p:nvPr>
        </p:nvSpPr>
        <p:spPr>
          <a:xfrm>
            <a:off x="0" y="1207062"/>
            <a:ext cx="7696200" cy="3936438"/>
          </a:xfrm>
        </p:spPr>
        <p:txBody>
          <a:bodyPr>
            <a:normAutofit fontScale="92500" lnSpcReduction="10000"/>
          </a:bodyPr>
          <a:lstStyle/>
          <a:p>
            <a:r>
              <a:rPr lang="en-AU" dirty="0" smtClean="0"/>
              <a:t>Psalm 68:19 – </a:t>
            </a:r>
            <a:r>
              <a:rPr lang="en-AU" dirty="0" smtClean="0"/>
              <a:t>Blessed </a:t>
            </a:r>
            <a:r>
              <a:rPr lang="en-AU" dirty="0" smtClean="0"/>
              <a:t>be the Lord who daily loads us with benefits</a:t>
            </a:r>
          </a:p>
          <a:p>
            <a:r>
              <a:rPr lang="en-AU" dirty="0" smtClean="0"/>
              <a:t>3 John 1:2 – I wish above all things you prosper and be in health as your souls prospers</a:t>
            </a:r>
          </a:p>
          <a:p>
            <a:r>
              <a:rPr lang="en-AU" dirty="0" smtClean="0"/>
              <a:t>Psalm 24:1 – The earth is the Lord’s and the fullness thereof</a:t>
            </a:r>
          </a:p>
          <a:p>
            <a:r>
              <a:rPr lang="en-AU" dirty="0" smtClean="0"/>
              <a:t>Psalm 115:15 – The Lord shall increase you more and more – you and your children</a:t>
            </a:r>
          </a:p>
          <a:p>
            <a:r>
              <a:rPr lang="en-AU" dirty="0" smtClean="0"/>
              <a:t>Psalm 145:16 – </a:t>
            </a:r>
            <a:r>
              <a:rPr lang="en-AU" dirty="0" smtClean="0"/>
              <a:t>He opens His </a:t>
            </a:r>
            <a:r>
              <a:rPr lang="en-AU" dirty="0" smtClean="0"/>
              <a:t>hand and satisfies every living thing</a:t>
            </a:r>
          </a:p>
          <a:p>
            <a:endParaRPr lang="en-A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More of God’s </a:t>
            </a:r>
            <a:r>
              <a:rPr lang="en-AU" dirty="0" smtClean="0"/>
              <a:t>Words for Your Prosperity</a:t>
            </a:r>
            <a:endParaRPr lang="en-AU" dirty="0"/>
          </a:p>
        </p:txBody>
      </p:sp>
      <p:sp>
        <p:nvSpPr>
          <p:cNvPr id="3" name="Content Placeholder 2"/>
          <p:cNvSpPr>
            <a:spLocks noGrp="1"/>
          </p:cNvSpPr>
          <p:nvPr>
            <p:ph idx="1"/>
          </p:nvPr>
        </p:nvSpPr>
        <p:spPr/>
        <p:txBody>
          <a:bodyPr>
            <a:normAutofit fontScale="92500" lnSpcReduction="20000"/>
          </a:bodyPr>
          <a:lstStyle/>
          <a:p>
            <a:r>
              <a:rPr lang="en-AU" dirty="0" smtClean="0"/>
              <a:t>Deut 8:18 – Remember the Lord your God – he gives you power to get wealth – to establish His covenant</a:t>
            </a:r>
            <a:r>
              <a:rPr lang="en-AU" dirty="0" smtClean="0"/>
              <a:t>...</a:t>
            </a:r>
          </a:p>
          <a:p>
            <a:r>
              <a:rPr lang="en-AU" dirty="0" smtClean="0"/>
              <a:t>Deut </a:t>
            </a:r>
            <a:r>
              <a:rPr lang="en-AU" dirty="0" smtClean="0"/>
              <a:t>28:6 – Blessed you shall you be when you come in – and when you go out......</a:t>
            </a:r>
          </a:p>
          <a:p>
            <a:r>
              <a:rPr lang="en-AU" dirty="0" smtClean="0"/>
              <a:t>Prov. 10:22 – </a:t>
            </a:r>
            <a:r>
              <a:rPr lang="en-AU" dirty="0" smtClean="0"/>
              <a:t>The </a:t>
            </a:r>
            <a:r>
              <a:rPr lang="en-AU" dirty="0" smtClean="0"/>
              <a:t>blessing of the Lord makes rich and adds no sorrow with it</a:t>
            </a:r>
          </a:p>
          <a:p>
            <a:r>
              <a:rPr lang="en-AU" dirty="0" smtClean="0"/>
              <a:t>Prov. 22 :4 – </a:t>
            </a:r>
            <a:r>
              <a:rPr lang="en-AU" dirty="0" smtClean="0"/>
              <a:t>By </a:t>
            </a:r>
            <a:r>
              <a:rPr lang="en-AU" dirty="0" smtClean="0"/>
              <a:t>humility and fear of Lord are riches and honour and life</a:t>
            </a:r>
          </a:p>
          <a:p>
            <a:r>
              <a:rPr lang="en-AU" dirty="0" smtClean="0"/>
              <a:t>Deut 29:29 – </a:t>
            </a:r>
            <a:r>
              <a:rPr lang="en-AU" dirty="0" smtClean="0"/>
              <a:t>Keep the words </a:t>
            </a:r>
            <a:r>
              <a:rPr lang="en-AU" dirty="0" smtClean="0"/>
              <a:t>of this covenant that you may prosper in all you do</a:t>
            </a:r>
          </a:p>
          <a:p>
            <a:endParaRPr lang="en-A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0030"/>
            <a:ext cx="7242048" cy="1251600"/>
          </a:xfrm>
        </p:spPr>
        <p:txBody>
          <a:bodyPr>
            <a:normAutofit fontScale="90000"/>
          </a:bodyPr>
          <a:lstStyle/>
          <a:p>
            <a:r>
              <a:rPr lang="en-AU" dirty="0" smtClean="0"/>
              <a:t>Two basic types </a:t>
            </a:r>
            <a:r>
              <a:rPr lang="en-AU" dirty="0" smtClean="0"/>
              <a:t>attitude – toward money:</a:t>
            </a:r>
            <a:r>
              <a:rPr lang="en-AU" dirty="0" smtClean="0"/>
              <a:t/>
            </a:r>
            <a:br>
              <a:rPr lang="en-AU" dirty="0" smtClean="0"/>
            </a:br>
            <a:endParaRPr lang="en-AU" dirty="0"/>
          </a:p>
        </p:txBody>
      </p:sp>
      <p:sp>
        <p:nvSpPr>
          <p:cNvPr id="3" name="Content Placeholder 2"/>
          <p:cNvSpPr>
            <a:spLocks noGrp="1"/>
          </p:cNvSpPr>
          <p:nvPr>
            <p:ph sz="half" idx="1"/>
          </p:nvPr>
        </p:nvSpPr>
        <p:spPr>
          <a:xfrm>
            <a:off x="457200" y="1200150"/>
            <a:ext cx="3520440" cy="3639852"/>
          </a:xfrm>
        </p:spPr>
        <p:txBody>
          <a:bodyPr>
            <a:normAutofit fontScale="77500" lnSpcReduction="20000"/>
          </a:bodyPr>
          <a:lstStyle/>
          <a:p>
            <a:pPr marL="514350" indent="-514350">
              <a:buFont typeface="+mj-lt"/>
              <a:buAutoNum type="arabicPeriod"/>
            </a:pPr>
            <a:endParaRPr lang="en-AU" b="1" i="1" dirty="0" smtClean="0"/>
          </a:p>
          <a:p>
            <a:pPr marL="514350" indent="-514350">
              <a:buFont typeface="+mj-lt"/>
              <a:buAutoNum type="arabicPeriod"/>
            </a:pPr>
            <a:endParaRPr lang="en-AU" b="1" i="1" dirty="0" smtClean="0"/>
          </a:p>
          <a:p>
            <a:pPr marL="514350" indent="-514350">
              <a:lnSpc>
                <a:spcPct val="200000"/>
              </a:lnSpc>
              <a:buFont typeface="+mj-lt"/>
              <a:buAutoNum type="arabicPeriod"/>
            </a:pPr>
            <a:r>
              <a:rPr lang="en-AU" sz="3600" b="1" i="1" dirty="0" smtClean="0"/>
              <a:t>Budget </a:t>
            </a:r>
            <a:r>
              <a:rPr lang="en-AU" sz="3600" b="1" i="1" dirty="0" smtClean="0"/>
              <a:t>mentality</a:t>
            </a:r>
            <a:r>
              <a:rPr lang="en-AU" sz="3600" dirty="0" smtClean="0"/>
              <a:t> </a:t>
            </a:r>
            <a:endParaRPr lang="en-AU" sz="3600" dirty="0" smtClean="0"/>
          </a:p>
          <a:p>
            <a:pPr marL="514350" indent="-514350">
              <a:lnSpc>
                <a:spcPct val="200000"/>
              </a:lnSpc>
              <a:buFont typeface="+mj-lt"/>
              <a:buAutoNum type="arabicPeriod"/>
            </a:pPr>
            <a:r>
              <a:rPr lang="en-AU" sz="3600" b="1" i="1" dirty="0" smtClean="0"/>
              <a:t>Vision Mentality</a:t>
            </a:r>
            <a:r>
              <a:rPr lang="en-AU" sz="3600" dirty="0" smtClean="0"/>
              <a:t> </a:t>
            </a:r>
            <a:endParaRPr lang="en-AU" sz="3600" dirty="0"/>
          </a:p>
        </p:txBody>
      </p:sp>
      <p:sp>
        <p:nvSpPr>
          <p:cNvPr id="5" name="Content Placeholder 4"/>
          <p:cNvSpPr>
            <a:spLocks noGrp="1"/>
          </p:cNvSpPr>
          <p:nvPr>
            <p:ph sz="half" idx="2"/>
          </p:nvPr>
        </p:nvSpPr>
        <p:spPr/>
        <p:txBody>
          <a:bodyPr>
            <a:normAutofit fontScale="77500" lnSpcReduction="20000"/>
          </a:bodyPr>
          <a:lstStyle/>
          <a:p>
            <a:endParaRPr lang="en-AU"/>
          </a:p>
        </p:txBody>
      </p:sp>
      <p:pic>
        <p:nvPicPr>
          <p:cNvPr id="21506" name="Picture 2" descr="http://ts2.mm.bing.net/th?id=H.4558331470678417&amp;pid=15.1">
            <a:hlinkClick r:id="rId2"/>
          </p:cNvPr>
          <p:cNvPicPr>
            <a:picLocks noChangeAspect="1" noChangeArrowheads="1"/>
          </p:cNvPicPr>
          <p:nvPr/>
        </p:nvPicPr>
        <p:blipFill>
          <a:blip r:embed="rId3" cstate="print"/>
          <a:srcRect/>
          <a:stretch>
            <a:fillRect/>
          </a:stretch>
        </p:blipFill>
        <p:spPr bwMode="auto">
          <a:xfrm>
            <a:off x="4283969" y="1599642"/>
            <a:ext cx="3000375" cy="1578770"/>
          </a:xfrm>
          <a:prstGeom prst="rect">
            <a:avLst/>
          </a:prstGeom>
          <a:noFill/>
        </p:spPr>
      </p:pic>
      <p:pic>
        <p:nvPicPr>
          <p:cNvPr id="21508" name="Picture 4" descr="http://ts1.mm.bing.net/th?id=H.4736920481171100&amp;pid=15.1">
            <a:hlinkClick r:id="rId4"/>
          </p:cNvPr>
          <p:cNvPicPr>
            <a:picLocks noChangeAspect="1" noChangeArrowheads="1"/>
          </p:cNvPicPr>
          <p:nvPr/>
        </p:nvPicPr>
        <p:blipFill>
          <a:blip r:embed="rId5" cstate="print"/>
          <a:srcRect/>
          <a:stretch>
            <a:fillRect/>
          </a:stretch>
        </p:blipFill>
        <p:spPr bwMode="auto">
          <a:xfrm>
            <a:off x="4283969" y="3273828"/>
            <a:ext cx="3000375" cy="158591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Jesus often taught on money -</a:t>
            </a:r>
            <a:br>
              <a:rPr lang="en-AU" b="1" dirty="0"/>
            </a:br>
            <a:endParaRPr lang="en-AU" dirty="0"/>
          </a:p>
        </p:txBody>
      </p:sp>
      <p:sp>
        <p:nvSpPr>
          <p:cNvPr id="3" name="Content Placeholder 2"/>
          <p:cNvSpPr>
            <a:spLocks noGrp="1"/>
          </p:cNvSpPr>
          <p:nvPr>
            <p:ph sz="half" idx="1"/>
          </p:nvPr>
        </p:nvSpPr>
        <p:spPr/>
        <p:txBody>
          <a:bodyPr>
            <a:normAutofit lnSpcReduction="10000"/>
          </a:bodyPr>
          <a:lstStyle/>
          <a:p>
            <a:r>
              <a:rPr lang="en-AU" dirty="0" smtClean="0"/>
              <a:t>Warned </a:t>
            </a:r>
            <a:r>
              <a:rPr lang="en-AU" dirty="0"/>
              <a:t>against mammon, love of money, priorities, </a:t>
            </a:r>
            <a:r>
              <a:rPr lang="en-AU" dirty="0" smtClean="0"/>
              <a:t>covetousness, </a:t>
            </a:r>
          </a:p>
          <a:p>
            <a:r>
              <a:rPr lang="en-AU" dirty="0" smtClean="0"/>
              <a:t>Encouraged generosity</a:t>
            </a:r>
            <a:r>
              <a:rPr lang="en-AU" dirty="0"/>
              <a:t>, </a:t>
            </a:r>
            <a:r>
              <a:rPr lang="en-AU" dirty="0" smtClean="0"/>
              <a:t>compassion, eternal values</a:t>
            </a:r>
            <a:endParaRPr lang="en-AU" dirty="0"/>
          </a:p>
          <a:p>
            <a:endParaRPr lang="en-AU" dirty="0"/>
          </a:p>
        </p:txBody>
      </p:sp>
      <p:sp>
        <p:nvSpPr>
          <p:cNvPr id="4" name="Content Placeholder 3"/>
          <p:cNvSpPr>
            <a:spLocks noGrp="1"/>
          </p:cNvSpPr>
          <p:nvPr>
            <p:ph sz="half" idx="2"/>
          </p:nvPr>
        </p:nvSpPr>
        <p:spPr/>
        <p:txBody>
          <a:bodyPr>
            <a:normAutofit lnSpcReduction="10000"/>
          </a:bodyPr>
          <a:lstStyle/>
          <a:p>
            <a:endParaRPr lang="en-AU"/>
          </a:p>
        </p:txBody>
      </p:sp>
      <p:pic>
        <p:nvPicPr>
          <p:cNvPr id="5122" name="Picture 2" descr="http://ts1.mm.bing.net/th?id=H.4538428575777528&amp;pid=15.1">
            <a:hlinkClick r:id="rId2"/>
          </p:cNvPr>
          <p:cNvPicPr>
            <a:picLocks noChangeAspect="1" noChangeArrowheads="1"/>
          </p:cNvPicPr>
          <p:nvPr/>
        </p:nvPicPr>
        <p:blipFill>
          <a:blip r:embed="rId3" cstate="print"/>
          <a:srcRect/>
          <a:stretch>
            <a:fillRect/>
          </a:stretch>
        </p:blipFill>
        <p:spPr bwMode="auto">
          <a:xfrm>
            <a:off x="4139952" y="1383618"/>
            <a:ext cx="3672408" cy="3201814"/>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0030"/>
            <a:ext cx="7242048" cy="1251600"/>
          </a:xfrm>
        </p:spPr>
        <p:txBody>
          <a:bodyPr>
            <a:normAutofit fontScale="90000"/>
          </a:bodyPr>
          <a:lstStyle/>
          <a:p>
            <a:r>
              <a:rPr lang="en-AU" b="1" dirty="0"/>
              <a:t>Jesus said " beware of covetousness"  Luke 12:15-23</a:t>
            </a:r>
            <a:br>
              <a:rPr lang="en-AU" b="1" dirty="0"/>
            </a:br>
            <a:endParaRPr lang="en-AU" dirty="0"/>
          </a:p>
        </p:txBody>
      </p:sp>
      <p:sp>
        <p:nvSpPr>
          <p:cNvPr id="3" name="Content Placeholder 2"/>
          <p:cNvSpPr>
            <a:spLocks noGrp="1"/>
          </p:cNvSpPr>
          <p:nvPr>
            <p:ph sz="half" idx="1"/>
          </p:nvPr>
        </p:nvSpPr>
        <p:spPr/>
        <p:txBody>
          <a:bodyPr>
            <a:normAutofit fontScale="85000" lnSpcReduction="20000"/>
          </a:bodyPr>
          <a:lstStyle/>
          <a:p>
            <a:endParaRPr lang="en-AU" dirty="0"/>
          </a:p>
          <a:p>
            <a:endParaRPr lang="en-AU" dirty="0"/>
          </a:p>
        </p:txBody>
      </p:sp>
      <p:sp>
        <p:nvSpPr>
          <p:cNvPr id="4" name="Content Placeholder 3"/>
          <p:cNvSpPr>
            <a:spLocks noGrp="1"/>
          </p:cNvSpPr>
          <p:nvPr>
            <p:ph sz="half" idx="2"/>
          </p:nvPr>
        </p:nvSpPr>
        <p:spPr>
          <a:xfrm>
            <a:off x="3563888" y="1017973"/>
            <a:ext cx="4680520" cy="4125527"/>
          </a:xfrm>
        </p:spPr>
        <p:txBody>
          <a:bodyPr>
            <a:normAutofit fontScale="85000" lnSpcReduction="20000"/>
          </a:bodyPr>
          <a:lstStyle/>
          <a:p>
            <a:r>
              <a:rPr lang="en-AU" dirty="0" smtClean="0"/>
              <a:t>Covetousness is part of the old nature it creates 'economic hostages'</a:t>
            </a:r>
          </a:p>
          <a:p>
            <a:r>
              <a:rPr lang="en-AU" dirty="0" smtClean="0"/>
              <a:t>Covetousness makes you greedy, carnal, deaf to God, insensitive to His Spirit AND POOR!</a:t>
            </a:r>
          </a:p>
          <a:p>
            <a:r>
              <a:rPr lang="en-AU" dirty="0" smtClean="0"/>
              <a:t>Provide. 11:23 ..</a:t>
            </a:r>
            <a:r>
              <a:rPr lang="en-AU" i="1" dirty="0" smtClean="0"/>
              <a:t>There is that </a:t>
            </a:r>
            <a:r>
              <a:rPr lang="en-AU" i="1" dirty="0" err="1" smtClean="0"/>
              <a:t>scattereth</a:t>
            </a:r>
            <a:r>
              <a:rPr lang="en-AU" i="1" dirty="0" smtClean="0"/>
              <a:t>, and yet </a:t>
            </a:r>
            <a:r>
              <a:rPr lang="en-AU" i="1" dirty="0" err="1" smtClean="0"/>
              <a:t>increaseth</a:t>
            </a:r>
            <a:r>
              <a:rPr lang="en-AU" i="1" dirty="0" smtClean="0"/>
              <a:t>; and there is that </a:t>
            </a:r>
            <a:r>
              <a:rPr lang="en-AU" i="1" dirty="0" err="1" smtClean="0"/>
              <a:t>withholdeth</a:t>
            </a:r>
            <a:r>
              <a:rPr lang="en-AU" i="1" dirty="0" smtClean="0"/>
              <a:t> more than is meet, but it </a:t>
            </a:r>
            <a:r>
              <a:rPr lang="en-AU" i="1" dirty="0" err="1" smtClean="0"/>
              <a:t>tendeth</a:t>
            </a:r>
            <a:r>
              <a:rPr lang="en-AU" i="1" dirty="0" smtClean="0"/>
              <a:t> to poverty</a:t>
            </a:r>
            <a:r>
              <a:rPr lang="en-AU" dirty="0" smtClean="0"/>
              <a:t>.</a:t>
            </a:r>
            <a:endParaRPr lang="en-AU" dirty="0"/>
          </a:p>
        </p:txBody>
      </p:sp>
      <p:pic>
        <p:nvPicPr>
          <p:cNvPr id="7170" name="Picture 2" descr="http://www.albinokraken.com/wp-content/uploads/2009/10/covetousness.jpg"/>
          <p:cNvPicPr>
            <a:picLocks noChangeAspect="1" noChangeArrowheads="1"/>
          </p:cNvPicPr>
          <p:nvPr/>
        </p:nvPicPr>
        <p:blipFill>
          <a:blip r:embed="rId2" cstate="print"/>
          <a:srcRect/>
          <a:stretch>
            <a:fillRect/>
          </a:stretch>
        </p:blipFill>
        <p:spPr bwMode="auto">
          <a:xfrm>
            <a:off x="285720" y="910817"/>
            <a:ext cx="3422184" cy="398499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603</TotalTime>
  <Words>1418</Words>
  <Application>Microsoft Office PowerPoint</Application>
  <PresentationFormat>On-screen Show (16:9)</PresentationFormat>
  <Paragraphs>116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Opulent</vt:lpstr>
      <vt:lpstr>    All about First Fruits</vt:lpstr>
      <vt:lpstr>When we come to God through Christ - we are New Creations </vt:lpstr>
      <vt:lpstr>We enter the Upside-down Kingdom!</vt:lpstr>
      <vt:lpstr>God wants you to have abundance/wealth!   </vt:lpstr>
      <vt:lpstr>God’s Words for Your Prosperity </vt:lpstr>
      <vt:lpstr>More of God’s Words for Your Prosperity</vt:lpstr>
      <vt:lpstr>Two basic types attitude – toward money: </vt:lpstr>
      <vt:lpstr>Jesus often taught on money - </vt:lpstr>
      <vt:lpstr>Jesus said " beware of covetousness"  Luke 12:15-23 </vt:lpstr>
      <vt:lpstr>4 Types of Giving in scripture</vt:lpstr>
      <vt:lpstr>All about firstfruits</vt:lpstr>
      <vt:lpstr>SCRIPTURES ON FIRSTFRUITS Old Testament – </vt:lpstr>
      <vt:lpstr>SCRIPTURES ON FIRSTFRUITS Old Testament –</vt:lpstr>
      <vt:lpstr>At Times of Re-dedication </vt:lpstr>
      <vt:lpstr>In the Restored/New Jerusalem </vt:lpstr>
      <vt:lpstr>A  General  ‘Summary Command’ </vt:lpstr>
      <vt:lpstr>New Testament Scriptures on Firstfruits </vt:lpstr>
      <vt:lpstr>God’s Protection is Upon His Harvest Preceded by Firstfruits Offering </vt:lpstr>
      <vt:lpstr>SUMMARY OVERALL –  Old Testament  </vt:lpstr>
      <vt:lpstr>Summary – New Testament</vt:lpstr>
      <vt:lpstr>Honoring God means  Honouring His House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Purpose and Power of First Fruits</dc:title>
  <dc:creator>ASUS</dc:creator>
  <cp:lastModifiedBy>ASUS</cp:lastModifiedBy>
  <cp:revision>17</cp:revision>
  <dcterms:created xsi:type="dcterms:W3CDTF">2011-06-25T22:18:36Z</dcterms:created>
  <dcterms:modified xsi:type="dcterms:W3CDTF">2013-06-30T04:14:46Z</dcterms:modified>
</cp:coreProperties>
</file>