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7" r:id="rId9"/>
    <p:sldId id="268" r:id="rId10"/>
    <p:sldId id="263" r:id="rId11"/>
    <p:sldId id="264" r:id="rId12"/>
    <p:sldId id="265" r:id="rId13"/>
    <p:sldId id="266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4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en-AU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2D0617-75AC-4155-8AB5-E9F1B787D6D5}" type="datetimeFigureOut">
              <a:rPr lang="en-AU" smtClean="0"/>
              <a:t>14/07/2013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9FEB196-DF2B-4075-9A08-F2E4DF194E25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jcgi.ca/construction-management/footings-and-foundation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CA6793.3DF6FA50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CA6793.3DF6FA50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photopostsblog.com/2009/02/04/famous-lighthouse-pictur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3.jpeg"/><Relationship Id="rId4" Type="http://schemas.openxmlformats.org/officeDocument/2006/relationships/hyperlink" Target="http://www.cybercauldron.co.uk/change-and-the-world-today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thevineyardchurch.com/churchlife/foundations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cid:85CB06D8-2D36-4053-811C-38D4F76A7BB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n.wikipedia.org/wiki/File:Leaning_Tower_of_Pisa_(April_2012)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saneandsingle.blogspot.com/2011/07/sad-fac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biblehub.com/matthew/7.htm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christ-lifechurch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15665"/>
          </a:xfrm>
        </p:spPr>
        <p:txBody>
          <a:bodyPr/>
          <a:lstStyle/>
          <a:p>
            <a:r>
              <a:rPr lang="en-AU" dirty="0" smtClean="0"/>
              <a:t>Foundations </a:t>
            </a:r>
            <a:r>
              <a:rPr lang="en-AU" dirty="0" err="1" smtClean="0"/>
              <a:t>Foundations</a:t>
            </a:r>
            <a:r>
              <a:rPr lang="en-AU" dirty="0" smtClean="0"/>
              <a:t> </a:t>
            </a:r>
            <a:r>
              <a:rPr lang="en-AU" dirty="0" err="1" smtClean="0"/>
              <a:t>Foundations</a:t>
            </a:r>
            <a:r>
              <a:rPr lang="en-AU" dirty="0" smtClean="0"/>
              <a:t>!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3074" name="Picture 2" descr="http://ts4.mm.bing.net/th?id=H.4877696667683063&amp;pid=15.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-26083"/>
            <a:ext cx="9200100" cy="516958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35722" y="2110085"/>
            <a:ext cx="86725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Foundations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Foundations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Foundations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7467600" cy="1285651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About the Mission/Project that God Has Given Us (at Lighthouse)</a:t>
            </a:r>
            <a:br>
              <a:rPr lang="en-AU" b="1" dirty="0" smtClean="0"/>
            </a:b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6" name="Content Placeholder 5" descr="2008 current logo"/>
          <p:cNvPicPr>
            <a:picLocks noGrp="1"/>
          </p:cNvPicPr>
          <p:nvPr>
            <p:ph sz="quarter" idx="1"/>
          </p:nvPr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55576" y="1851670"/>
            <a:ext cx="396044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D#http://www.lighthouse.vic.edu.au/images/LCC-Footer.jpg" descr="http://www.lighthouse.vic.edu.au/images/LCC-Foo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779662"/>
            <a:ext cx="1440160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35646"/>
            <a:ext cx="7467600" cy="3219818"/>
          </a:xfrm>
        </p:spPr>
        <p:txBody>
          <a:bodyPr/>
          <a:lstStyle/>
          <a:p>
            <a:r>
              <a:rPr lang="en-AU" dirty="0" smtClean="0"/>
              <a:t>We are not just </a:t>
            </a:r>
            <a:r>
              <a:rPr lang="en-AU" dirty="0" smtClean="0"/>
              <a:t>‘</a:t>
            </a:r>
            <a:r>
              <a:rPr lang="en-AU" i="1" dirty="0" smtClean="0"/>
              <a:t>holding </a:t>
            </a:r>
            <a:r>
              <a:rPr lang="en-AU" i="1" dirty="0" smtClean="0"/>
              <a:t>the </a:t>
            </a:r>
            <a:r>
              <a:rPr lang="en-AU" i="1" dirty="0" smtClean="0"/>
              <a:t>fort</a:t>
            </a:r>
            <a:r>
              <a:rPr lang="en-AU" dirty="0" smtClean="0"/>
              <a:t>’, </a:t>
            </a:r>
            <a:r>
              <a:rPr lang="en-AU" dirty="0" smtClean="0"/>
              <a:t>continuing a tradition, or just doing a good thing – </a:t>
            </a:r>
          </a:p>
          <a:p>
            <a:r>
              <a:rPr lang="en-AU" b="1" dirty="0" smtClean="0"/>
              <a:t>We are called to execute the vision and purposes of God in our generation!</a:t>
            </a:r>
          </a:p>
          <a:p>
            <a:pPr lvl="1"/>
            <a:r>
              <a:rPr lang="en-AU" i="1" dirty="0" smtClean="0"/>
              <a:t>For </a:t>
            </a:r>
            <a:r>
              <a:rPr lang="en-AU" i="1" dirty="0" smtClean="0"/>
              <a:t>David, after he had served his own generation by the will of </a:t>
            </a:r>
            <a:r>
              <a:rPr lang="en-AU" i="1" dirty="0" smtClean="0"/>
              <a:t>God..... </a:t>
            </a:r>
            <a:r>
              <a:rPr lang="en-AU" dirty="0" smtClean="0"/>
              <a:t>(</a:t>
            </a:r>
            <a:r>
              <a:rPr lang="en-AU" dirty="0" smtClean="0"/>
              <a:t>Acts 13:36 </a:t>
            </a:r>
            <a:r>
              <a:rPr lang="en-AU" dirty="0" smtClean="0"/>
              <a:t>)</a:t>
            </a:r>
            <a:endParaRPr lang="en-AU" dirty="0"/>
          </a:p>
        </p:txBody>
      </p:sp>
      <p:pic>
        <p:nvPicPr>
          <p:cNvPr id="5" name="Picture 4" descr="2008 current logo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827584" y="339502"/>
            <a:ext cx="27363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http://www.lighthouse.vic.edu.au/images/LCC-Footer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11510"/>
            <a:ext cx="864096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709587"/>
          </a:xfrm>
        </p:spPr>
        <p:txBody>
          <a:bodyPr/>
          <a:lstStyle/>
          <a:p>
            <a:r>
              <a:rPr lang="en-AU" dirty="0" smtClean="0"/>
              <a:t>God’s Vision for Lighthouse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059582"/>
            <a:ext cx="9144000" cy="4083918"/>
          </a:xfrm>
        </p:spPr>
        <p:txBody>
          <a:bodyPr>
            <a:normAutofit lnSpcReduction="10000"/>
          </a:bodyPr>
          <a:lstStyle/>
          <a:p>
            <a:r>
              <a:rPr lang="en-AU" b="1" dirty="0" smtClean="0"/>
              <a:t>To be a Great Force for God in this Community</a:t>
            </a:r>
          </a:p>
          <a:p>
            <a:pPr lvl="1"/>
            <a:r>
              <a:rPr lang="en-AU" dirty="0" smtClean="0"/>
              <a:t>Showing the way of </a:t>
            </a:r>
            <a:r>
              <a:rPr lang="en-AU" dirty="0" smtClean="0"/>
              <a:t>salvation</a:t>
            </a:r>
          </a:p>
          <a:p>
            <a:pPr lvl="1"/>
            <a:r>
              <a:rPr lang="en-AU" dirty="0" smtClean="0"/>
              <a:t>Making Disciples as Jesus Taught</a:t>
            </a:r>
          </a:p>
          <a:p>
            <a:pPr lvl="1"/>
            <a:r>
              <a:rPr lang="en-AU" dirty="0" smtClean="0"/>
              <a:t>Displaying a people of God who are </a:t>
            </a:r>
            <a:r>
              <a:rPr lang="en-AU" dirty="0" smtClean="0"/>
              <a:t>blessed</a:t>
            </a:r>
            <a:endParaRPr lang="en-AU" dirty="0" smtClean="0"/>
          </a:p>
          <a:p>
            <a:pPr lvl="1"/>
            <a:r>
              <a:rPr lang="en-AU" dirty="0" smtClean="0"/>
              <a:t>Shining the Light of God through Good Works</a:t>
            </a:r>
          </a:p>
          <a:p>
            <a:pPr lvl="1"/>
            <a:r>
              <a:rPr lang="en-AU" dirty="0" smtClean="0"/>
              <a:t>A Bride ready for Jesus’ Return</a:t>
            </a:r>
          </a:p>
          <a:p>
            <a:r>
              <a:rPr lang="en-AU" b="1" dirty="0" smtClean="0"/>
              <a:t>To be a Great Mission to Australia and the Ends of the Earth</a:t>
            </a:r>
          </a:p>
          <a:p>
            <a:pPr lvl="1"/>
            <a:r>
              <a:rPr lang="en-AU" dirty="0" smtClean="0"/>
              <a:t>Reaching the poor and oppressed</a:t>
            </a:r>
          </a:p>
          <a:p>
            <a:pPr lvl="1"/>
            <a:r>
              <a:rPr lang="en-AU" dirty="0" smtClean="0"/>
              <a:t>Establishing new churches and outreaches</a:t>
            </a:r>
          </a:p>
          <a:p>
            <a:pPr lvl="1"/>
            <a:r>
              <a:rPr lang="en-AU" dirty="0" smtClean="0"/>
              <a:t>Breaking new ground - to those who’ve never heard</a:t>
            </a:r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pic>
        <p:nvPicPr>
          <p:cNvPr id="30722" name="Picture 2" descr="http://ts1.mm.bing.net/th?id=H.4846639740748260&amp;pid=15.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2514" y="1563638"/>
            <a:ext cx="2346061" cy="1296144"/>
          </a:xfrm>
          <a:prstGeom prst="rect">
            <a:avLst/>
          </a:prstGeom>
          <a:noFill/>
        </p:spPr>
      </p:pic>
      <p:pic>
        <p:nvPicPr>
          <p:cNvPr id="30724" name="Picture 4" descr="http://ts1.mm.bing.net/th?id=H.4650750600282368&amp;pid=15.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631331"/>
            <a:ext cx="1368152" cy="1368153"/>
          </a:xfrm>
          <a:prstGeom prst="rect">
            <a:avLst/>
          </a:prstGeom>
          <a:noFill/>
        </p:spPr>
      </p:pic>
      <p:pic>
        <p:nvPicPr>
          <p:cNvPr id="6" name="D#http://www.lighthouse.vic.edu.au/images/LCC-Footer.jpg" descr="http://www.lighthouse.vic.edu.au/images/LCC-Footer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339502"/>
            <a:ext cx="576064" cy="6275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7467600" cy="1285651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To Achieve this Vision – we need </a:t>
            </a: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>Good </a:t>
            </a:r>
            <a:r>
              <a:rPr lang="en-AU" b="1" dirty="0" smtClean="0"/>
              <a:t>Foundations!</a:t>
            </a:r>
            <a:br>
              <a:rPr lang="en-AU" b="1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35646"/>
            <a:ext cx="3657600" cy="2993504"/>
          </a:xfrm>
        </p:spPr>
        <p:txBody>
          <a:bodyPr/>
          <a:lstStyle/>
          <a:p>
            <a:pPr lvl="0"/>
            <a:r>
              <a:rPr lang="en-AU" dirty="0" smtClean="0"/>
              <a:t>Leadership with God’s Vision</a:t>
            </a:r>
          </a:p>
          <a:p>
            <a:pPr lvl="0"/>
            <a:r>
              <a:rPr lang="en-AU" dirty="0" smtClean="0"/>
              <a:t>Leadership with Godly Example</a:t>
            </a:r>
          </a:p>
          <a:p>
            <a:pPr lvl="0"/>
            <a:r>
              <a:rPr lang="en-AU" dirty="0" smtClean="0"/>
              <a:t>The </a:t>
            </a:r>
            <a:r>
              <a:rPr lang="en-AU" dirty="0" smtClean="0"/>
              <a:t>Training </a:t>
            </a:r>
            <a:r>
              <a:rPr lang="en-AU" dirty="0" smtClean="0"/>
              <a:t>of True Disciples of Jesus</a:t>
            </a:r>
          </a:p>
          <a:p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35842" name="Picture 2" descr="http://ts4.mm.bing.net/th?id=H.4822837017774407&amp;pid=15.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067694"/>
            <a:ext cx="3610892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Everything Depends on Foundations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23678"/>
            <a:ext cx="3657600" cy="2705472"/>
          </a:xfrm>
        </p:spPr>
        <p:txBody>
          <a:bodyPr/>
          <a:lstStyle/>
          <a:p>
            <a:r>
              <a:rPr lang="en-AU" dirty="0" smtClean="0"/>
              <a:t>A</a:t>
            </a:r>
            <a:r>
              <a:rPr lang="en-AU" dirty="0" smtClean="0"/>
              <a:t> Building</a:t>
            </a:r>
          </a:p>
          <a:p>
            <a:r>
              <a:rPr lang="en-AU" dirty="0" smtClean="0"/>
              <a:t>A Life for God</a:t>
            </a:r>
          </a:p>
          <a:p>
            <a:r>
              <a:rPr lang="en-AU" dirty="0" smtClean="0"/>
              <a:t>A mission/Project</a:t>
            </a:r>
          </a:p>
          <a:p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29698" name="Picture 2" descr="http://movewelllivewell.com/yahoo_site_admin/assets/images/Performancepoorfoundation.210145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1" y="1707654"/>
            <a:ext cx="3793729" cy="25259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6" name="Picture 2" descr="http://www.leaningtowerofpisa.net/images/leaning-tower-of-pis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1736210"/>
          </a:xfrm>
          <a:prstGeom prst="rect">
            <a:avLst/>
          </a:prstGeom>
          <a:noFill/>
        </p:spPr>
      </p:pic>
      <p:pic>
        <p:nvPicPr>
          <p:cNvPr id="5" name="85CB06D8-2D36-4053-811C-38D4F76A7BBF" descr="Leaning_tower_of_pisa_cyark.JPG"/>
          <p:cNvPicPr/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0" y="1761660"/>
            <a:ext cx="9144000" cy="338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8"/>
            <a:ext cx="9144000" cy="1285652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Interesting Facts About the </a:t>
            </a: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/>
              <a:t>Leaning </a:t>
            </a:r>
            <a:r>
              <a:rPr lang="en-AU" b="1" dirty="0"/>
              <a:t>Tower of Pisa</a:t>
            </a:r>
            <a:br>
              <a:rPr lang="en-AU" b="1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131590"/>
            <a:ext cx="9144000" cy="4011910"/>
          </a:xfrm>
        </p:spPr>
        <p:txBody>
          <a:bodyPr>
            <a:normAutofit fontScale="40000" lnSpcReduction="20000"/>
          </a:bodyPr>
          <a:lstStyle/>
          <a:p>
            <a:pPr lvl="0"/>
            <a:endParaRPr lang="en-AU" sz="4200" b="1" dirty="0" smtClean="0"/>
          </a:p>
          <a:p>
            <a:pPr lvl="0"/>
            <a:r>
              <a:rPr lang="en-AU" sz="4200" b="1" dirty="0" smtClean="0"/>
              <a:t>The </a:t>
            </a:r>
            <a:r>
              <a:rPr lang="en-AU" sz="4200" b="1" dirty="0"/>
              <a:t>leaning tower of Pisa weighs 14,500 tonnes </a:t>
            </a:r>
            <a:r>
              <a:rPr lang="en-AU" sz="4200" b="1" dirty="0" smtClean="0"/>
              <a:t>–</a:t>
            </a:r>
          </a:p>
          <a:p>
            <a:r>
              <a:rPr lang="en-AU" sz="4200" b="1" dirty="0" smtClean="0"/>
              <a:t>Europe </a:t>
            </a:r>
            <a:r>
              <a:rPr lang="en-AU" sz="4200" b="1" dirty="0" err="1" smtClean="0"/>
              <a:t>'s</a:t>
            </a:r>
            <a:r>
              <a:rPr lang="en-AU" sz="4200" b="1" dirty="0" smtClean="0"/>
              <a:t> most famous monument was the result of a slight miscalculation -</a:t>
            </a:r>
            <a:r>
              <a:rPr lang="en-AU" sz="4200" dirty="0" smtClean="0"/>
              <a:t>.</a:t>
            </a:r>
          </a:p>
          <a:p>
            <a:r>
              <a:rPr lang="en-AU" sz="4200" b="1" dirty="0" smtClean="0"/>
              <a:t>The </a:t>
            </a:r>
            <a:r>
              <a:rPr lang="en-AU" sz="4200" b="1" dirty="0"/>
              <a:t>leaning tower of Pisa is only 55.86 meters tall </a:t>
            </a:r>
            <a:r>
              <a:rPr lang="en-AU" sz="4200" b="1" dirty="0" smtClean="0"/>
              <a:t>-</a:t>
            </a:r>
            <a:endParaRPr lang="en-AU" sz="4200" dirty="0"/>
          </a:p>
          <a:p>
            <a:pPr lvl="0"/>
            <a:r>
              <a:rPr lang="en-AU" sz="4200" b="1" dirty="0" smtClean="0"/>
              <a:t>It </a:t>
            </a:r>
            <a:r>
              <a:rPr lang="en-AU" sz="4200" b="1" dirty="0"/>
              <a:t>is a symbol of national pride </a:t>
            </a:r>
            <a:r>
              <a:rPr lang="en-AU" sz="4200" b="1" dirty="0" smtClean="0"/>
              <a:t>-</a:t>
            </a:r>
            <a:endParaRPr lang="en-AU" sz="4200" dirty="0"/>
          </a:p>
          <a:p>
            <a:pPr lvl="0"/>
            <a:r>
              <a:rPr lang="en-AU" sz="4200" b="1" dirty="0" smtClean="0"/>
              <a:t>It </a:t>
            </a:r>
            <a:r>
              <a:rPr lang="en-AU" sz="4200" b="1" dirty="0"/>
              <a:t>was upright for five years upon </a:t>
            </a:r>
            <a:r>
              <a:rPr lang="en-AU" sz="4200" b="1" dirty="0" smtClean="0"/>
              <a:t>                                                                       completion </a:t>
            </a:r>
            <a:r>
              <a:rPr lang="en-AU" sz="4200" b="1" dirty="0"/>
              <a:t>of its initial construction </a:t>
            </a:r>
            <a:r>
              <a:rPr lang="en-AU" sz="4200" b="1" dirty="0" smtClean="0"/>
              <a:t>-</a:t>
            </a:r>
            <a:endParaRPr lang="en-AU" sz="4200" dirty="0"/>
          </a:p>
          <a:p>
            <a:pPr lvl="0"/>
            <a:r>
              <a:rPr lang="en-AU" sz="4200" b="1" dirty="0"/>
              <a:t>Construction was halted for 100 years </a:t>
            </a:r>
            <a:r>
              <a:rPr lang="en-AU" sz="4200" b="1" dirty="0" smtClean="0"/>
              <a:t>-</a:t>
            </a:r>
            <a:endParaRPr lang="en-AU" sz="4200" dirty="0"/>
          </a:p>
          <a:p>
            <a:pPr lvl="0"/>
            <a:r>
              <a:rPr lang="en-AU" sz="4200" b="1" dirty="0"/>
              <a:t>A new architect </a:t>
            </a:r>
            <a:r>
              <a:rPr lang="en-AU" sz="4200" b="1" dirty="0" smtClean="0"/>
              <a:t>resumed </a:t>
            </a:r>
            <a:r>
              <a:rPr lang="en-AU" sz="4200" b="1" dirty="0"/>
              <a:t>construction </a:t>
            </a:r>
            <a:r>
              <a:rPr lang="en-AU" sz="4200" b="1" dirty="0" smtClean="0"/>
              <a:t>-</a:t>
            </a:r>
            <a:r>
              <a:rPr lang="en-AU" sz="4200" dirty="0" smtClean="0"/>
              <a:t>.</a:t>
            </a:r>
            <a:endParaRPr lang="en-AU" sz="4200" dirty="0"/>
          </a:p>
          <a:p>
            <a:pPr lvl="0"/>
            <a:r>
              <a:rPr lang="en-AU" sz="4200" b="1" dirty="0"/>
              <a:t>A bad idea made the lean worse </a:t>
            </a:r>
            <a:r>
              <a:rPr lang="en-AU" sz="4200" b="1" dirty="0" smtClean="0"/>
              <a:t>-</a:t>
            </a:r>
            <a:endParaRPr lang="en-AU" sz="4200" dirty="0"/>
          </a:p>
          <a:p>
            <a:pPr lvl="0"/>
            <a:r>
              <a:rPr lang="en-AU" sz="4200" b="1" dirty="0"/>
              <a:t>Mussolini tried to fix the tower </a:t>
            </a:r>
            <a:r>
              <a:rPr lang="en-AU" sz="4200" b="1" dirty="0" smtClean="0"/>
              <a:t>-</a:t>
            </a:r>
            <a:endParaRPr lang="en-AU" sz="4200" dirty="0"/>
          </a:p>
          <a:p>
            <a:pPr lvl="0"/>
            <a:r>
              <a:rPr lang="en-AU" sz="4200" b="1" dirty="0"/>
              <a:t>The tower has 294 steps </a:t>
            </a:r>
            <a:r>
              <a:rPr lang="en-AU" sz="4200" b="1" dirty="0" smtClean="0"/>
              <a:t>-</a:t>
            </a:r>
            <a:endParaRPr lang="en-AU" sz="4200" dirty="0"/>
          </a:p>
          <a:p>
            <a:pPr lvl="0"/>
            <a:r>
              <a:rPr lang="en-AU" sz="4200" b="1" dirty="0"/>
              <a:t>The tower was almost torn down </a:t>
            </a:r>
            <a:endParaRPr lang="en-AU" dirty="0"/>
          </a:p>
          <a:p>
            <a:endParaRPr lang="en-AU" dirty="0"/>
          </a:p>
        </p:txBody>
      </p:sp>
      <p:pic>
        <p:nvPicPr>
          <p:cNvPr id="6146" name="Picture 2" descr="https://upload.wikimedia.org/wikipedia/commons/thumb/8/84/Leaning_Tower_of_Pisa_%28April_2012%29.jpg/250px-Leaning_Tower_of_Pisa_%28April_2012%2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067694"/>
            <a:ext cx="2381250" cy="2836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Some Sad Facts About us and buildings like the Leaning Tower of Pisa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91629"/>
            <a:ext cx="8686800" cy="3651871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en-AU" dirty="0" smtClean="0"/>
              <a:t>We </a:t>
            </a:r>
            <a:r>
              <a:rPr lang="en-AU" dirty="0"/>
              <a:t>lean in the wrong direction</a:t>
            </a:r>
          </a:p>
          <a:p>
            <a:pPr lvl="0" fontAlgn="base"/>
            <a:r>
              <a:rPr lang="en-AU" dirty="0" smtClean="0"/>
              <a:t>We </a:t>
            </a:r>
            <a:r>
              <a:rPr lang="en-AU" dirty="0"/>
              <a:t>do not fulfil the purpose we were designed </a:t>
            </a:r>
            <a:r>
              <a:rPr lang="en-AU" dirty="0" smtClean="0"/>
              <a:t>for</a:t>
            </a:r>
            <a:endParaRPr lang="en-AU" dirty="0"/>
          </a:p>
          <a:p>
            <a:pPr lvl="0" fontAlgn="base"/>
            <a:r>
              <a:rPr lang="en-AU" dirty="0" smtClean="0"/>
              <a:t>We </a:t>
            </a:r>
            <a:r>
              <a:rPr lang="en-AU" dirty="0"/>
              <a:t>attract people for the wrong reason</a:t>
            </a:r>
          </a:p>
          <a:p>
            <a:pPr lvl="0" fontAlgn="base"/>
            <a:r>
              <a:rPr lang="en-AU" dirty="0" smtClean="0"/>
              <a:t>We </a:t>
            </a:r>
            <a:r>
              <a:rPr lang="en-AU" dirty="0"/>
              <a:t>cannot carry the large bell that we were designed </a:t>
            </a:r>
            <a:r>
              <a:rPr lang="en-AU" dirty="0" smtClean="0"/>
              <a:t>to!</a:t>
            </a:r>
            <a:endParaRPr lang="en-AU" dirty="0"/>
          </a:p>
          <a:p>
            <a:pPr lvl="0" fontAlgn="base"/>
            <a:r>
              <a:rPr lang="en-AU" dirty="0" smtClean="0"/>
              <a:t>Our </a:t>
            </a:r>
            <a:r>
              <a:rPr lang="en-AU" dirty="0"/>
              <a:t>'lean' gets worse and worse through time</a:t>
            </a:r>
          </a:p>
          <a:p>
            <a:pPr lvl="0" fontAlgn="base"/>
            <a:r>
              <a:rPr lang="en-AU" dirty="0" smtClean="0"/>
              <a:t>We </a:t>
            </a:r>
            <a:r>
              <a:rPr lang="en-AU" dirty="0"/>
              <a:t>exist precariously – on the brink of collapse and shame</a:t>
            </a:r>
          </a:p>
          <a:p>
            <a:pPr lvl="0" fontAlgn="base"/>
            <a:r>
              <a:rPr lang="en-AU" dirty="0" smtClean="0"/>
              <a:t>The </a:t>
            </a:r>
            <a:r>
              <a:rPr lang="en-AU" dirty="0"/>
              <a:t>only answer is a radical re-visit to the foundations, excavate, re-fill and strengthen etc.</a:t>
            </a:r>
          </a:p>
          <a:p>
            <a:endParaRPr lang="en-AU" dirty="0"/>
          </a:p>
        </p:txBody>
      </p:sp>
      <p:pic>
        <p:nvPicPr>
          <p:cNvPr id="19458" name="Picture 2" descr="http://ts2.mm.bing.net/th?id=H.4969574567445477&amp;pid=15.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60282" y="683569"/>
            <a:ext cx="1600149" cy="16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Foundations for Our Lives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059582"/>
            <a:ext cx="8496944" cy="4083918"/>
          </a:xfrm>
        </p:spPr>
        <p:txBody>
          <a:bodyPr>
            <a:normAutofit fontScale="85000" lnSpcReduction="20000"/>
          </a:bodyPr>
          <a:lstStyle/>
          <a:p>
            <a:r>
              <a:rPr lang="en-AU" sz="3800" dirty="0" smtClean="0"/>
              <a:t>E.g. Jesus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b="1" dirty="0" smtClean="0"/>
              <a:t>Vision for His life (given through prophecy to Mary and Joseph)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b="1" dirty="0" smtClean="0"/>
              <a:t>Good parenting (mentors) - examples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b="1" dirty="0" smtClean="0"/>
              <a:t>Discipline and training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b="1" dirty="0" smtClean="0"/>
              <a:t>Protection from foreign and dangerous contamination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b="1" dirty="0" smtClean="0"/>
              <a:t>Learnt the word of God (Torah)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b="1" dirty="0" smtClean="0"/>
              <a:t>Developed relationship with the Father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b="1" dirty="0" smtClean="0"/>
              <a:t>Life of prayer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b="1" dirty="0" smtClean="0"/>
              <a:t>Obedience to the Father and His word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b="1" dirty="0" smtClean="0"/>
              <a:t>The practice of Godly habits – honouring God’s house, respecting </a:t>
            </a:r>
            <a:r>
              <a:rPr lang="en-AU" b="1" dirty="0" smtClean="0"/>
              <a:t>elders, etc</a:t>
            </a:r>
            <a:endParaRPr lang="en-AU" b="1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05978"/>
            <a:ext cx="7745288" cy="1213643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These are Foundations for your life – as a disciple of Jesus!</a:t>
            </a:r>
            <a:br>
              <a:rPr lang="en-AU" b="1" dirty="0" smtClean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200150"/>
            <a:ext cx="7673280" cy="394335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AU" dirty="0" smtClean="0"/>
              <a:t>God’s Vision </a:t>
            </a:r>
            <a:r>
              <a:rPr lang="en-AU" dirty="0" smtClean="0"/>
              <a:t>for </a:t>
            </a:r>
            <a:r>
              <a:rPr lang="en-AU" dirty="0" smtClean="0"/>
              <a:t>your life</a:t>
            </a:r>
            <a:endParaRPr lang="en-AU" dirty="0" smtClean="0"/>
          </a:p>
          <a:p>
            <a:pPr lvl="0"/>
            <a:r>
              <a:rPr lang="en-AU" dirty="0" smtClean="0"/>
              <a:t>Good </a:t>
            </a:r>
            <a:r>
              <a:rPr lang="en-AU" dirty="0" smtClean="0"/>
              <a:t>(spiritual) parenting/mentors</a:t>
            </a:r>
            <a:r>
              <a:rPr lang="en-AU" dirty="0" smtClean="0"/>
              <a:t>) - examples</a:t>
            </a:r>
          </a:p>
          <a:p>
            <a:pPr lvl="0"/>
            <a:r>
              <a:rPr lang="en-AU" dirty="0" smtClean="0"/>
              <a:t>Discipline and training</a:t>
            </a:r>
          </a:p>
          <a:p>
            <a:pPr lvl="0"/>
            <a:r>
              <a:rPr lang="en-AU" dirty="0" smtClean="0"/>
              <a:t>Protection from foreign and dangerous contamination</a:t>
            </a:r>
          </a:p>
          <a:p>
            <a:pPr lvl="0"/>
            <a:r>
              <a:rPr lang="en-AU" dirty="0" smtClean="0"/>
              <a:t>Inculcation of the </a:t>
            </a:r>
            <a:r>
              <a:rPr lang="en-AU" dirty="0" smtClean="0"/>
              <a:t>word of </a:t>
            </a:r>
            <a:r>
              <a:rPr lang="en-AU" dirty="0" smtClean="0"/>
              <a:t>God</a:t>
            </a:r>
            <a:endParaRPr lang="en-AU" dirty="0" smtClean="0"/>
          </a:p>
          <a:p>
            <a:pPr lvl="0"/>
            <a:r>
              <a:rPr lang="en-AU" dirty="0" smtClean="0"/>
              <a:t>Develop </a:t>
            </a:r>
            <a:r>
              <a:rPr lang="en-AU" dirty="0" smtClean="0"/>
              <a:t>relationship with the Father </a:t>
            </a:r>
          </a:p>
          <a:p>
            <a:pPr lvl="0"/>
            <a:r>
              <a:rPr lang="en-AU" dirty="0" smtClean="0"/>
              <a:t>Life of prayer</a:t>
            </a:r>
          </a:p>
          <a:p>
            <a:pPr lvl="0"/>
            <a:r>
              <a:rPr lang="en-AU" dirty="0" smtClean="0"/>
              <a:t>Obedience to the Father and His word</a:t>
            </a:r>
          </a:p>
          <a:p>
            <a:pPr lvl="0"/>
            <a:r>
              <a:rPr lang="en-AU" dirty="0" smtClean="0"/>
              <a:t>The practice of Godly habits – honouring God’s house, respecting elders</a:t>
            </a:r>
            <a:r>
              <a:rPr lang="en-AU" dirty="0" smtClean="0"/>
              <a:t>, disciplines, </a:t>
            </a:r>
            <a:r>
              <a:rPr lang="en-AU" dirty="0" smtClean="0"/>
              <a:t>etc.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>
                <a:hlinkClick r:id="rId2"/>
              </a:rPr>
              <a:t>The House on the Rock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00150"/>
            <a:ext cx="5220072" cy="3943350"/>
          </a:xfrm>
        </p:spPr>
        <p:txBody>
          <a:bodyPr>
            <a:normAutofit fontScale="92500" lnSpcReduction="20000"/>
          </a:bodyPr>
          <a:lstStyle/>
          <a:p>
            <a:r>
              <a:rPr lang="en-AU" b="1" i="1" dirty="0" smtClean="0"/>
              <a:t>Therefore </a:t>
            </a:r>
            <a:r>
              <a:rPr lang="en-AU" b="1" i="1" dirty="0" smtClean="0"/>
              <a:t>whoever hears these sayings of mine, and does them, I will liken him to a wise man, which built his house on a rock: </a:t>
            </a:r>
            <a:r>
              <a:rPr lang="en-AU" b="1" i="1" dirty="0" smtClean="0"/>
              <a:t>And </a:t>
            </a:r>
            <a:r>
              <a:rPr lang="en-AU" b="1" i="1" dirty="0" smtClean="0"/>
              <a:t>the rain descended, and the floods came, and the winds blew, and beat on that house; and it fell not: for it was founded on a rock. </a:t>
            </a:r>
            <a:r>
              <a:rPr lang="en-AU" b="1" i="1" dirty="0" smtClean="0"/>
              <a:t>And </a:t>
            </a:r>
            <a:r>
              <a:rPr lang="en-AU" b="1" i="1" dirty="0" smtClean="0"/>
              <a:t>every one that hears these sayings of mine, and does them not, shall be likened to a foolish man, which built his house on the sand</a:t>
            </a:r>
            <a:r>
              <a:rPr lang="en-AU" b="1" i="1" dirty="0" smtClean="0"/>
              <a:t>: (</a:t>
            </a:r>
            <a:r>
              <a:rPr lang="en-AU" dirty="0" smtClean="0"/>
              <a:t>Matt. </a:t>
            </a:r>
            <a:r>
              <a:rPr lang="en-AU" dirty="0" smtClean="0"/>
              <a:t>7:24-26)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endParaRPr lang="en-AU"/>
          </a:p>
        </p:txBody>
      </p:sp>
      <p:pic>
        <p:nvPicPr>
          <p:cNvPr id="36866" name="Picture 2" descr="http://ts3.mm.bing.net/th?id=H.4844397770704014&amp;pid=15.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1779662"/>
            <a:ext cx="2462812" cy="1981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The Church is Built on Good Foundations!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00150"/>
            <a:ext cx="5076056" cy="3943350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Eph 2:19-22  </a:t>
            </a:r>
            <a:r>
              <a:rPr lang="en-AU" i="1" dirty="0" smtClean="0"/>
              <a:t>Now therefore ye are no more strangers and foreigners, but </a:t>
            </a:r>
            <a:r>
              <a:rPr lang="en-AU" i="1" dirty="0" err="1" smtClean="0"/>
              <a:t>fellowcitizens</a:t>
            </a:r>
            <a:r>
              <a:rPr lang="en-AU" i="1" dirty="0" smtClean="0"/>
              <a:t> with the saints, and of the household of God; And are built upon the foundation of the apostles and prophets, </a:t>
            </a:r>
            <a:r>
              <a:rPr lang="en-AU" b="1" i="1" dirty="0" smtClean="0"/>
              <a:t>Jesus Christ himself being the chief corner stone</a:t>
            </a:r>
            <a:r>
              <a:rPr lang="en-AU" i="1" dirty="0" smtClean="0"/>
              <a:t>; In whom all the building fitly framed together </a:t>
            </a:r>
            <a:r>
              <a:rPr lang="en-AU" i="1" dirty="0" err="1" smtClean="0"/>
              <a:t>groweth</a:t>
            </a:r>
            <a:r>
              <a:rPr lang="en-AU" i="1" dirty="0" smtClean="0"/>
              <a:t> unto an holy temple in the Lord  In whom ye also are builded together for an habitation of God through the Spirit.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endParaRPr lang="en-AU"/>
          </a:p>
        </p:txBody>
      </p:sp>
      <p:pic>
        <p:nvPicPr>
          <p:cNvPr id="37892" name="Picture 4" descr="http://ts2.mm.bing.net/th?id=H.4745995763713565&amp;pid=15.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960436"/>
            <a:ext cx="3096344" cy="1926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148</TotalTime>
  <Words>708</Words>
  <Application>Microsoft Office PowerPoint</Application>
  <PresentationFormat>On-screen Show (16:9)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Foundations Foundations Foundations!</vt:lpstr>
      <vt:lpstr>Everything Depends on Foundations</vt:lpstr>
      <vt:lpstr>Slide 3</vt:lpstr>
      <vt:lpstr>Interesting Facts About the  Leaning Tower of Pisa </vt:lpstr>
      <vt:lpstr>Some Sad Facts About us and buildings like the Leaning Tower of Pisa</vt:lpstr>
      <vt:lpstr>Foundations for Our Lives</vt:lpstr>
      <vt:lpstr>These are Foundations for your life – as a disciple of Jesus! </vt:lpstr>
      <vt:lpstr>The House on the Rock</vt:lpstr>
      <vt:lpstr>The Church is Built on Good Foundations!</vt:lpstr>
      <vt:lpstr>About the Mission/Project that God Has Given Us (at Lighthouse) </vt:lpstr>
      <vt:lpstr>Slide 11</vt:lpstr>
      <vt:lpstr>God’s Vision for Lighthouse</vt:lpstr>
      <vt:lpstr>To Achieve this Vision – we need  Good Foundations!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Foundations Foundations!</dc:title>
  <dc:creator>ASUS</dc:creator>
  <cp:lastModifiedBy>ASUS</cp:lastModifiedBy>
  <cp:revision>5</cp:revision>
  <dcterms:created xsi:type="dcterms:W3CDTF">2013-07-13T19:40:10Z</dcterms:created>
  <dcterms:modified xsi:type="dcterms:W3CDTF">2013-07-13T22:08:21Z</dcterms:modified>
</cp:coreProperties>
</file>