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0" r:id="rId3"/>
    <p:sldId id="267" r:id="rId4"/>
    <p:sldId id="261" r:id="rId5"/>
    <p:sldId id="262" r:id="rId6"/>
    <p:sldId id="265" r:id="rId7"/>
    <p:sldId id="263" r:id="rId8"/>
    <p:sldId id="264" r:id="rId9"/>
    <p:sldId id="266" r:id="rId10"/>
    <p:sldId id="258" r:id="rId11"/>
    <p:sldId id="268" r:id="rId12"/>
    <p:sldId id="269" r:id="rId13"/>
    <p:sldId id="270" r:id="rId14"/>
    <p:sldId id="271" r:id="rId15"/>
    <p:sldId id="272" r:id="rId16"/>
    <p:sldId id="273" r:id="rId17"/>
    <p:sldId id="274" r:id="rId18"/>
    <p:sldId id="276" r:id="rId19"/>
    <p:sldId id="277" r:id="rId20"/>
    <p:sldId id="275" r:id="rId21"/>
    <p:sldId id="281" r:id="rId22"/>
    <p:sldId id="282" r:id="rId23"/>
    <p:sldId id="279" r:id="rId24"/>
    <p:sldId id="280" r:id="rId25"/>
    <p:sldId id="283" r:id="rId26"/>
    <p:sldId id="284" r:id="rId27"/>
    <p:sldId id="285" r:id="rId28"/>
    <p:sldId id="286" r:id="rId29"/>
    <p:sldId id="287" r:id="rId30"/>
    <p:sldId id="289" r:id="rId31"/>
    <p:sldId id="290" r:id="rId3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0" y="-14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E3D395-DFAB-49AA-B2A3-4FE477BA9FFE}" type="datetimeFigureOut">
              <a:rPr lang="en-AU" smtClean="0"/>
              <a:pPr/>
              <a:t>10/02/2013</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125EBAE-9456-4F65-8FE5-5ED22679B62D}"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9624FF-BF71-49D4-A389-9B6A89CEB2E2}" type="datetimeFigureOut">
              <a:rPr lang="en-AU" smtClean="0"/>
              <a:pPr/>
              <a:t>10/02/2013</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767FE8C-B90E-47C1-A766-1BE2E180D4A8}"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767FE8C-B90E-47C1-A766-1BE2E180D4A8}" type="slidenum">
              <a:rPr lang="en-AU" smtClean="0"/>
              <a:pPr/>
              <a:t>30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C2F7D84A-6141-460E-9120-B705822EE083}" type="slidenum">
              <a:rPr lang="en-AU" smtClean="0"/>
              <a:pPr/>
              <a:t>‹#›</a:t>
            </a:fld>
            <a:endParaRPr lang="en-AU"/>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4812507"/>
            <a:ext cx="762000" cy="273844"/>
          </a:xfrm>
        </p:spPr>
        <p:txBody>
          <a:bodyPr/>
          <a:lstStyle/>
          <a:p>
            <a:fld id="{C2F7D84A-6141-460E-9120-B705822EE083}"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EA45A9-D211-4528-A80E-2B3F1C2A65C8}" type="datetimeFigureOut">
              <a:rPr lang="en-AU" smtClean="0"/>
              <a:pPr/>
              <a:t>10/02/2013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DBEA45A9-D211-4528-A80E-2B3F1C2A65C8}" type="datetimeFigureOut">
              <a:rPr lang="en-AU" smtClean="0"/>
              <a:pPr/>
              <a:t>10/02/2013</a:t>
            </a:fld>
            <a:endParaRPr lang="en-AU"/>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F7D84A-6141-460E-9120-B705822EE083}"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odahead.com/living/happy-resurrection-sunday-everyone/question-1710117/?page=6"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orres1287.deviantart.com/art/Love-One-Another-140959113"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nextness.com.au/2012/06/"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satlanta.org/2011/09/serving-god-by-serving-oth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thmag.com/become-a-mature-youth/"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dynamicpagesolutions.com/blog/real-estate-marketing/real-estate-blogging-for-buck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lesmomsnetwork.com/wp-content/uploads/2011/10/Young-Business-People.jp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71550"/>
          </a:xfrm>
        </p:spPr>
        <p:txBody>
          <a:bodyPr>
            <a:normAutofit fontScale="90000"/>
          </a:bodyPr>
          <a:lstStyle/>
          <a:p>
            <a:r>
              <a:rPr lang="en-AU" dirty="0" smtClean="0"/>
              <a:t>Vision/Theme for 2013</a:t>
            </a:r>
            <a:endParaRPr lang="en-AU" dirty="0"/>
          </a:p>
        </p:txBody>
      </p:sp>
      <p:sp>
        <p:nvSpPr>
          <p:cNvPr id="3" name="Subtitle 2"/>
          <p:cNvSpPr>
            <a:spLocks noGrp="1"/>
          </p:cNvSpPr>
          <p:nvPr>
            <p:ph type="subTitle" idx="1"/>
          </p:nvPr>
        </p:nvSpPr>
        <p:spPr/>
        <p:txBody>
          <a:bodyPr>
            <a:noAutofit/>
          </a:bodyPr>
          <a:lstStyle/>
          <a:p>
            <a:r>
              <a:rPr lang="en-AU" sz="5400" dirty="0" smtClean="0"/>
              <a:t>Immanuel</a:t>
            </a:r>
          </a:p>
          <a:p>
            <a:r>
              <a:rPr lang="en-AU" sz="5400" dirty="0" smtClean="0"/>
              <a:t>GOD WITH US!</a:t>
            </a:r>
            <a:endParaRPr lang="en-AU" sz="5400"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650083"/>
            <a:ext cx="9144000" cy="4493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http://holyminestrone.files.wordpress.com/2012/05/immanuel.jpg?w=600&amp;h=338"/>
          <p:cNvPicPr>
            <a:picLocks noChangeAspect="1" noChangeArrowheads="1"/>
          </p:cNvPicPr>
          <p:nvPr/>
        </p:nvPicPr>
        <p:blipFill>
          <a:blip r:embed="rId2" cstate="print"/>
          <a:srcRect/>
          <a:stretch>
            <a:fillRect/>
          </a:stretch>
        </p:blipFill>
        <p:spPr bwMode="auto">
          <a:xfrm>
            <a:off x="0" y="-8849"/>
            <a:ext cx="9144000" cy="51523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71550"/>
          </a:xfrm>
        </p:spPr>
        <p:txBody>
          <a:bodyPr>
            <a:normAutofit fontScale="90000"/>
          </a:bodyPr>
          <a:lstStyle/>
          <a:p>
            <a:r>
              <a:rPr lang="en-AU" dirty="0" smtClean="0"/>
              <a:t>Vision/Theme for 2013</a:t>
            </a:r>
            <a:endParaRPr lang="en-AU" dirty="0"/>
          </a:p>
        </p:txBody>
      </p:sp>
      <p:sp>
        <p:nvSpPr>
          <p:cNvPr id="3" name="Subtitle 2"/>
          <p:cNvSpPr>
            <a:spLocks noGrp="1"/>
          </p:cNvSpPr>
          <p:nvPr>
            <p:ph type="subTitle" idx="1"/>
          </p:nvPr>
        </p:nvSpPr>
        <p:spPr/>
        <p:txBody>
          <a:bodyPr>
            <a:noAutofit/>
          </a:bodyPr>
          <a:lstStyle/>
          <a:p>
            <a:r>
              <a:rPr lang="en-AU" sz="5400" dirty="0" smtClean="0"/>
              <a:t>Immanuel</a:t>
            </a:r>
          </a:p>
          <a:p>
            <a:r>
              <a:rPr lang="en-AU" sz="5400" dirty="0" smtClean="0"/>
              <a:t>GOD WITH US!</a:t>
            </a:r>
            <a:endParaRPr lang="en-AU" sz="5400"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650083"/>
            <a:ext cx="9144000" cy="44934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487"/>
            <a:ext cx="9144000" cy="1350149"/>
          </a:xfrm>
        </p:spPr>
        <p:txBody>
          <a:bodyPr>
            <a:normAutofit fontScale="90000"/>
          </a:bodyPr>
          <a:lstStyle/>
          <a:p>
            <a:r>
              <a:rPr lang="en-AU" sz="5400" dirty="0" smtClean="0"/>
              <a:t> </a:t>
            </a:r>
            <a:r>
              <a:rPr lang="en-AU" sz="5400" dirty="0"/>
              <a:t>A</a:t>
            </a:r>
            <a:r>
              <a:rPr lang="en-AU" sz="5400" dirty="0" smtClean="0"/>
              <a:t> Wonderful </a:t>
            </a:r>
            <a:r>
              <a:rPr lang="en-AU" sz="5400" dirty="0"/>
              <a:t>Gospel!</a:t>
            </a:r>
            <a:r>
              <a:rPr lang="en-AU" dirty="0"/>
              <a:t/>
            </a:r>
            <a:br>
              <a:rPr lang="en-AU" dirty="0"/>
            </a:br>
            <a:endParaRPr lang="en-AU" dirty="0"/>
          </a:p>
        </p:txBody>
      </p:sp>
      <p:sp>
        <p:nvSpPr>
          <p:cNvPr id="3" name="Subtitle 2"/>
          <p:cNvSpPr>
            <a:spLocks noGrp="1"/>
          </p:cNvSpPr>
          <p:nvPr>
            <p:ph type="subTitle" idx="1"/>
          </p:nvPr>
        </p:nvSpPr>
        <p:spPr>
          <a:xfrm>
            <a:off x="0" y="3759882"/>
            <a:ext cx="9144000" cy="972108"/>
          </a:xfrm>
        </p:spPr>
        <p:txBody>
          <a:bodyPr>
            <a:noAutofit/>
          </a:bodyPr>
          <a:lstStyle/>
          <a:p>
            <a:r>
              <a:rPr lang="en-AU" sz="6000" dirty="0" smtClean="0"/>
              <a:t>God With Us</a:t>
            </a:r>
            <a:endParaRPr lang="en-AU" sz="6000" dirty="0"/>
          </a:p>
        </p:txBody>
      </p:sp>
      <p:pic>
        <p:nvPicPr>
          <p:cNvPr id="5122" name="Picture 2" descr="http://t1.gstatic.com/images?q=tbn:ANd9GcT3FRteHapHJv3yhfKX5kda7v6TBo9FPlYBx3A4t30LeRLJXXXCfQ"/>
          <p:cNvPicPr>
            <a:picLocks noChangeAspect="1" noChangeArrowheads="1"/>
          </p:cNvPicPr>
          <p:nvPr/>
        </p:nvPicPr>
        <p:blipFill>
          <a:blip r:embed="rId2" cstate="print"/>
          <a:srcRect/>
          <a:stretch>
            <a:fillRect/>
          </a:stretch>
        </p:blipFill>
        <p:spPr bwMode="auto">
          <a:xfrm>
            <a:off x="3131841" y="2301720"/>
            <a:ext cx="2619375" cy="1307307"/>
          </a:xfrm>
          <a:prstGeom prst="rect">
            <a:avLst/>
          </a:prstGeom>
          <a:noFill/>
        </p:spPr>
      </p:pic>
      <p:pic>
        <p:nvPicPr>
          <p:cNvPr id="5124" name="Picture 4" descr="http://www.gracecov.org/mediafiles/immanuel-sermon.png"/>
          <p:cNvPicPr>
            <a:picLocks noChangeAspect="1" noChangeArrowheads="1"/>
          </p:cNvPicPr>
          <p:nvPr/>
        </p:nvPicPr>
        <p:blipFill>
          <a:blip r:embed="rId3" cstate="print"/>
          <a:srcRect/>
          <a:stretch>
            <a:fillRect/>
          </a:stretch>
        </p:blipFill>
        <p:spPr bwMode="auto">
          <a:xfrm>
            <a:off x="104534" y="1221600"/>
            <a:ext cx="8780745" cy="3672408"/>
          </a:xfrm>
          <a:prstGeom prst="rect">
            <a:avLst/>
          </a:prstGeom>
          <a:noFill/>
        </p:spPr>
      </p:pic>
      <p:pic>
        <p:nvPicPr>
          <p:cNvPr id="17410" name="Picture 2" descr="http://www.sarmy.org.au/Global/SArmy/Resources/Meeting%20Resources/Church%20Calendar%20Events/Christmas/2009/igwu_banner.jpg"/>
          <p:cNvPicPr>
            <a:picLocks noChangeAspect="1" noChangeArrowheads="1"/>
          </p:cNvPicPr>
          <p:nvPr/>
        </p:nvPicPr>
        <p:blipFill>
          <a:blip r:embed="rId4" cstate="print"/>
          <a:srcRect/>
          <a:stretch>
            <a:fillRect/>
          </a:stretch>
        </p:blipFill>
        <p:spPr bwMode="auto">
          <a:xfrm>
            <a:off x="0" y="1261319"/>
            <a:ext cx="9144000" cy="38821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JESUS IS GOD’S ‘IMMANUEL’</a:t>
            </a:r>
            <a:endParaRPr lang="en-AU" dirty="0"/>
          </a:p>
        </p:txBody>
      </p:sp>
      <p:sp>
        <p:nvSpPr>
          <p:cNvPr id="3" name="Content Placeholder 2"/>
          <p:cNvSpPr>
            <a:spLocks noGrp="1"/>
          </p:cNvSpPr>
          <p:nvPr>
            <p:ph sz="half" idx="1"/>
          </p:nvPr>
        </p:nvSpPr>
        <p:spPr>
          <a:xfrm>
            <a:off x="0" y="1059582"/>
            <a:ext cx="5076056" cy="4083917"/>
          </a:xfrm>
        </p:spPr>
        <p:txBody>
          <a:bodyPr>
            <a:normAutofit fontScale="70000" lnSpcReduction="20000"/>
          </a:bodyPr>
          <a:lstStyle/>
          <a:p>
            <a:pPr lvl="0" fontAlgn="base"/>
            <a:r>
              <a:rPr lang="en-AU" sz="3100" b="1" i="1" dirty="0"/>
              <a:t>Therefore the Lord himself will give you a sign: behold, a virgin shall conceive, and bear a son, and shall call his name Immanuel. </a:t>
            </a:r>
            <a:r>
              <a:rPr lang="en-AU" sz="3100" b="1" dirty="0"/>
              <a:t>(Isaiah 7:14 ASV)</a:t>
            </a:r>
          </a:p>
          <a:p>
            <a:pPr>
              <a:buNone/>
            </a:pPr>
            <a:r>
              <a:rPr lang="en-AU" sz="3100" b="1" dirty="0"/>
              <a:t> </a:t>
            </a:r>
          </a:p>
          <a:p>
            <a:pPr lvl="0" fontAlgn="base"/>
            <a:r>
              <a:rPr lang="en-AU" sz="3100" b="1" i="1" dirty="0"/>
              <a:t>Now all this is come to pass, that it might be fulfilled which was spoken by the Lord through the prophet, saying,  Behold, the virgin shall be with child, and shall bring forth a son, And they shall call his name Immanuel</a:t>
            </a:r>
            <a:r>
              <a:rPr lang="en-AU" sz="3100" b="1" dirty="0"/>
              <a:t>; (Matthew 1:22, 23 ASV)</a:t>
            </a:r>
          </a:p>
          <a:p>
            <a:endParaRPr lang="en-AU" dirty="0"/>
          </a:p>
        </p:txBody>
      </p:sp>
      <p:sp>
        <p:nvSpPr>
          <p:cNvPr id="4" name="Content Placeholder 3"/>
          <p:cNvSpPr>
            <a:spLocks noGrp="1"/>
          </p:cNvSpPr>
          <p:nvPr>
            <p:ph sz="half" idx="2"/>
          </p:nvPr>
        </p:nvSpPr>
        <p:spPr/>
        <p:txBody>
          <a:bodyPr>
            <a:normAutofit fontScale="70000" lnSpcReduction="20000"/>
          </a:bodyPr>
          <a:lstStyle/>
          <a:p>
            <a:endParaRPr lang="en-AU"/>
          </a:p>
        </p:txBody>
      </p:sp>
      <p:pic>
        <p:nvPicPr>
          <p:cNvPr id="3074" name="Picture 2" descr="http://2.bp.blogspot.com/_Z1FzXHmAnfo/SwahGph3LCI/AAAAAAAAAog/xxXpwEmUAYA/s1600/IMMANUEL.jpg"/>
          <p:cNvPicPr>
            <a:picLocks noChangeAspect="1" noChangeArrowheads="1"/>
          </p:cNvPicPr>
          <p:nvPr/>
        </p:nvPicPr>
        <p:blipFill>
          <a:blip r:embed="rId2" cstate="print"/>
          <a:srcRect/>
          <a:stretch>
            <a:fillRect/>
          </a:stretch>
        </p:blipFill>
        <p:spPr bwMode="auto">
          <a:xfrm>
            <a:off x="5076056" y="1491630"/>
            <a:ext cx="3835605" cy="27363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 Immanuel</a:t>
            </a:r>
            <a:br>
              <a:rPr lang="en-AU" dirty="0" smtClean="0"/>
            </a:br>
            <a:r>
              <a:rPr lang="en-AU" dirty="0" smtClean="0"/>
              <a:t>God With Us!</a:t>
            </a:r>
            <a:endParaRPr lang="en-AU" dirty="0"/>
          </a:p>
        </p:txBody>
      </p:sp>
      <p:sp>
        <p:nvSpPr>
          <p:cNvPr id="3" name="Content Placeholder 2"/>
          <p:cNvSpPr>
            <a:spLocks noGrp="1"/>
          </p:cNvSpPr>
          <p:nvPr>
            <p:ph idx="1"/>
          </p:nvPr>
        </p:nvSpPr>
        <p:spPr>
          <a:xfrm>
            <a:off x="457200" y="1419622"/>
            <a:ext cx="8507288" cy="3723878"/>
          </a:xfrm>
        </p:spPr>
        <p:txBody>
          <a:bodyPr>
            <a:normAutofit/>
          </a:bodyPr>
          <a:lstStyle/>
          <a:p>
            <a:r>
              <a:rPr lang="en-AU" sz="3200" dirty="0" smtClean="0"/>
              <a:t>Jesus came to relate us </a:t>
            </a:r>
            <a:r>
              <a:rPr lang="en-AU" sz="3200" b="1" dirty="0" smtClean="0"/>
              <a:t>back to the Father</a:t>
            </a:r>
          </a:p>
          <a:p>
            <a:r>
              <a:rPr lang="en-AU" sz="3200" dirty="0" smtClean="0"/>
              <a:t>Jesus came to give us a </a:t>
            </a:r>
            <a:r>
              <a:rPr lang="en-AU" sz="3200" b="1" dirty="0" smtClean="0"/>
              <a:t>life of Power</a:t>
            </a:r>
          </a:p>
          <a:p>
            <a:r>
              <a:rPr lang="en-AU" sz="3200" dirty="0" smtClean="0"/>
              <a:t>Jesus came to </a:t>
            </a:r>
            <a:r>
              <a:rPr lang="en-AU" sz="3200" b="1" dirty="0" smtClean="0"/>
              <a:t>restore to us God’s Likeness  </a:t>
            </a:r>
          </a:p>
          <a:p>
            <a:r>
              <a:rPr lang="en-AU" sz="3200" dirty="0" smtClean="0"/>
              <a:t>Jesus came to </a:t>
            </a:r>
            <a:r>
              <a:rPr lang="en-AU" sz="3200" b="1" dirty="0" smtClean="0"/>
              <a:t>Open Heaven </a:t>
            </a:r>
            <a:r>
              <a:rPr lang="en-AU" sz="3200" dirty="0" smtClean="0"/>
              <a:t>up for us and give us a life of </a:t>
            </a:r>
            <a:r>
              <a:rPr lang="en-AU" sz="3200" b="1" dirty="0" smtClean="0"/>
              <a:t>Divine Favour!</a:t>
            </a:r>
            <a:endParaRPr lang="en-AU"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The Church that I see!"/>
          <p:cNvPicPr>
            <a:picLocks noChangeAspect="1" noChangeArrowheads="1"/>
          </p:cNvPicPr>
          <p:nvPr/>
        </p:nvPicPr>
        <p:blipFill>
          <a:blip r:embed="rId2" cstate="print"/>
          <a:srcRect/>
          <a:stretch>
            <a:fillRect/>
          </a:stretch>
        </p:blipFill>
        <p:spPr bwMode="auto">
          <a:xfrm>
            <a:off x="6588224" y="1707654"/>
            <a:ext cx="1905000" cy="2667000"/>
          </a:xfrm>
          <a:prstGeom prst="rect">
            <a:avLst/>
          </a:prstGeom>
          <a:noFill/>
        </p:spPr>
      </p:pic>
      <p:pic>
        <p:nvPicPr>
          <p:cNvPr id="1028" name="Picture 4" descr="http://www.21stcenturychurch.co.uk/CHURCHISE.jpg"/>
          <p:cNvPicPr>
            <a:picLocks noChangeAspect="1" noChangeArrowheads="1"/>
          </p:cNvPicPr>
          <p:nvPr/>
        </p:nvPicPr>
        <p:blipFill>
          <a:blip r:embed="rId3" cstate="print"/>
          <a:srcRect/>
          <a:stretch>
            <a:fillRect/>
          </a:stretch>
        </p:blipFill>
        <p:spPr bwMode="auto">
          <a:xfrm>
            <a:off x="-1260648" y="-236562"/>
            <a:ext cx="12819103" cy="5616624"/>
          </a:xfrm>
          <a:prstGeom prst="rect">
            <a:avLst/>
          </a:prstGeom>
          <a:noFill/>
        </p:spPr>
      </p:pic>
      <p:sp>
        <p:nvSpPr>
          <p:cNvPr id="6" name="Rectangle 5"/>
          <p:cNvSpPr/>
          <p:nvPr/>
        </p:nvSpPr>
        <p:spPr>
          <a:xfrm>
            <a:off x="3142765" y="4299942"/>
            <a:ext cx="5749715"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 2013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1200150"/>
            <a:ext cx="9144000" cy="3943350"/>
          </a:xfrm>
        </p:spPr>
        <p:txBody>
          <a:bodyPr>
            <a:normAutofit lnSpcReduction="10000"/>
          </a:bodyPr>
          <a:lstStyle/>
          <a:p>
            <a:r>
              <a:rPr lang="en-AU" dirty="0" smtClean="0"/>
              <a:t>Note: The Church is the People -  not the building, nor the congregation gathered, but </a:t>
            </a:r>
          </a:p>
          <a:p>
            <a:pPr lvl="1"/>
            <a:r>
              <a:rPr lang="en-AU" dirty="0" smtClean="0"/>
              <a:t>Salt and light in the world</a:t>
            </a:r>
          </a:p>
          <a:p>
            <a:pPr lvl="1"/>
            <a:r>
              <a:rPr lang="en-AU" dirty="0" smtClean="0"/>
              <a:t>The ‘Body of Christ’ in the earth</a:t>
            </a:r>
          </a:p>
          <a:p>
            <a:pPr lvl="1"/>
            <a:r>
              <a:rPr lang="en-AU" dirty="0" smtClean="0"/>
              <a:t> The ‘Bride of Christ’</a:t>
            </a:r>
          </a:p>
          <a:p>
            <a:pPr lvl="1"/>
            <a:r>
              <a:rPr lang="en-AU" dirty="0" smtClean="0"/>
              <a:t>The Kingdom of God in the earth</a:t>
            </a:r>
          </a:p>
          <a:p>
            <a:r>
              <a:rPr lang="en-AU" dirty="0" smtClean="0"/>
              <a:t>The Church is the corporate community of God’s people who have truly experienced salvation in Christ and continue to follow Him</a:t>
            </a:r>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252536" y="699542"/>
            <a:ext cx="5112568" cy="4443957"/>
          </a:xfrm>
        </p:spPr>
        <p:txBody>
          <a:bodyPr>
            <a:normAutofit fontScale="77500" lnSpcReduction="20000"/>
          </a:bodyPr>
          <a:lstStyle/>
          <a:p>
            <a:endParaRPr lang="en-AU" dirty="0" smtClean="0"/>
          </a:p>
          <a:p>
            <a:endParaRPr lang="en-AU" dirty="0" smtClean="0"/>
          </a:p>
          <a:p>
            <a:pPr lvl="1"/>
            <a:r>
              <a:rPr lang="en-AU" sz="2600" b="1" dirty="0" smtClean="0"/>
              <a:t>People  have encountered the living Christ </a:t>
            </a:r>
          </a:p>
          <a:p>
            <a:pPr lvl="1"/>
            <a:r>
              <a:rPr lang="en-AU" sz="2600" b="1" dirty="0" smtClean="0"/>
              <a:t>They have an intimate relationship with God</a:t>
            </a:r>
          </a:p>
          <a:p>
            <a:pPr lvl="1"/>
            <a:r>
              <a:rPr lang="en-AU" sz="2600" b="1" dirty="0" smtClean="0"/>
              <a:t>Are being transformed to become more like Jesus</a:t>
            </a:r>
          </a:p>
          <a:p>
            <a:pPr lvl="1"/>
            <a:r>
              <a:rPr lang="en-AU" sz="2600" b="1" dirty="0" smtClean="0"/>
              <a:t>Are unashamedly separated from the world – it’s standards, culture,  and gravity</a:t>
            </a:r>
          </a:p>
          <a:p>
            <a:pPr lvl="1"/>
            <a:r>
              <a:rPr lang="en-AU" sz="2600" b="1" dirty="0" smtClean="0"/>
              <a:t>Are experiencing GOD WITH US and in ‘hot-pursuit’ of  all that Jesus purchased on the cross from them</a:t>
            </a:r>
          </a:p>
          <a:p>
            <a:pPr lvl="1"/>
            <a:endParaRPr lang="en-AU" dirty="0" smtClean="0"/>
          </a:p>
          <a:p>
            <a:pPr lvl="1"/>
            <a:endParaRPr lang="en-AU" dirty="0" smtClean="0"/>
          </a:p>
          <a:p>
            <a:pPr lvl="1"/>
            <a:endParaRPr lang="en-AU" dirty="0"/>
          </a:p>
        </p:txBody>
      </p:sp>
      <p:sp>
        <p:nvSpPr>
          <p:cNvPr id="7" name="Content Placeholder 6"/>
          <p:cNvSpPr>
            <a:spLocks noGrp="1"/>
          </p:cNvSpPr>
          <p:nvPr>
            <p:ph sz="half" idx="2"/>
          </p:nvPr>
        </p:nvSpPr>
        <p:spPr/>
        <p:txBody>
          <a:bodyPr>
            <a:normAutofit fontScale="77500" lnSpcReduction="20000"/>
          </a:bodyPr>
          <a:lstStyle/>
          <a:p>
            <a:endParaRPr lang="en-AU"/>
          </a:p>
        </p:txBody>
      </p:sp>
      <p:pic>
        <p:nvPicPr>
          <p:cNvPr id="35852" name="Picture 12" descr="http://ts4.mm.bing.net/th?id=H.4868646918227039&amp;pid=15.1">
            <a:hlinkClick r:id="rId2"/>
          </p:cNvPr>
          <p:cNvPicPr>
            <a:picLocks noChangeAspect="1" noChangeArrowheads="1"/>
          </p:cNvPicPr>
          <p:nvPr/>
        </p:nvPicPr>
        <p:blipFill>
          <a:blip r:embed="rId3" cstate="print"/>
          <a:srcRect/>
          <a:stretch>
            <a:fillRect/>
          </a:stretch>
        </p:blipFill>
        <p:spPr bwMode="auto">
          <a:xfrm>
            <a:off x="4932040" y="1275606"/>
            <a:ext cx="2744305" cy="3528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495800" cy="3943349"/>
          </a:xfrm>
        </p:spPr>
        <p:txBody>
          <a:bodyPr>
            <a:normAutofit fontScale="92500"/>
          </a:bodyPr>
          <a:lstStyle/>
          <a:p>
            <a:pPr lvl="1"/>
            <a:r>
              <a:rPr lang="en-AU" dirty="0" smtClean="0"/>
              <a:t>Where people love God and one another in spite of their differences and dislikes</a:t>
            </a:r>
          </a:p>
          <a:p>
            <a:pPr lvl="1"/>
            <a:r>
              <a:rPr lang="en-AU" dirty="0" smtClean="0"/>
              <a:t>Where they love ‘the house of God’ – to worship in spirit and in truth, to minister and to grow</a:t>
            </a:r>
          </a:p>
          <a:p>
            <a:pPr lvl="1"/>
            <a:r>
              <a:rPr lang="en-AU" dirty="0" smtClean="0"/>
              <a:t>Where people love to pray, read their Bibles and fellowship</a:t>
            </a:r>
          </a:p>
          <a:p>
            <a:endParaRPr lang="en-AU" dirty="0"/>
          </a:p>
        </p:txBody>
      </p:sp>
      <p:sp>
        <p:nvSpPr>
          <p:cNvPr id="5" name="Content Placeholder 4"/>
          <p:cNvSpPr>
            <a:spLocks noGrp="1"/>
          </p:cNvSpPr>
          <p:nvPr>
            <p:ph sz="half" idx="2"/>
          </p:nvPr>
        </p:nvSpPr>
        <p:spPr/>
        <p:txBody>
          <a:bodyPr>
            <a:normAutofit fontScale="92500"/>
          </a:bodyPr>
          <a:lstStyle/>
          <a:p>
            <a:endParaRPr lang="en-AU"/>
          </a:p>
        </p:txBody>
      </p:sp>
      <p:pic>
        <p:nvPicPr>
          <p:cNvPr id="33794" name="Picture 2" descr="http://ts3.mm.bing.net/th?id=H.4693700031022318&amp;pid=15.1">
            <a:hlinkClick r:id="rId2"/>
          </p:cNvPr>
          <p:cNvPicPr>
            <a:picLocks noChangeAspect="1" noChangeArrowheads="1"/>
          </p:cNvPicPr>
          <p:nvPr/>
        </p:nvPicPr>
        <p:blipFill>
          <a:blip r:embed="rId3" cstate="print"/>
          <a:srcRect/>
          <a:stretch>
            <a:fillRect/>
          </a:stretch>
        </p:blipFill>
        <p:spPr bwMode="auto">
          <a:xfrm>
            <a:off x="5580112" y="1275606"/>
            <a:ext cx="2679949" cy="3577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716016" cy="3943349"/>
          </a:xfrm>
        </p:spPr>
        <p:txBody>
          <a:bodyPr>
            <a:normAutofit fontScale="92500" lnSpcReduction="10000"/>
          </a:bodyPr>
          <a:lstStyle/>
          <a:p>
            <a:pPr lvl="1"/>
            <a:r>
              <a:rPr lang="en-AU" dirty="0" smtClean="0"/>
              <a:t>Where people are incredibly generous, positive, confident and outgoing – influencing their friends and community</a:t>
            </a:r>
          </a:p>
          <a:p>
            <a:pPr lvl="1"/>
            <a:r>
              <a:rPr lang="en-AU" dirty="0" smtClean="0"/>
              <a:t>Where people are hard-working,  honest, and genuine human beings</a:t>
            </a:r>
          </a:p>
          <a:p>
            <a:pPr lvl="1"/>
            <a:r>
              <a:rPr lang="en-AU" dirty="0" smtClean="0"/>
              <a:t>Where families are strong because of genuine obedience to God’s word – marriages/parents/children all complying!</a:t>
            </a:r>
          </a:p>
          <a:p>
            <a:pPr lvl="1"/>
            <a:endParaRPr lang="en-AU" dirty="0" smtClean="0"/>
          </a:p>
          <a:p>
            <a:pPr lvl="1"/>
            <a:endParaRPr lang="en-AU" dirty="0" smtClean="0"/>
          </a:p>
          <a:p>
            <a:endParaRPr lang="en-AU" dirty="0"/>
          </a:p>
        </p:txBody>
      </p:sp>
      <p:sp>
        <p:nvSpPr>
          <p:cNvPr id="5" name="Content Placeholder 4"/>
          <p:cNvSpPr>
            <a:spLocks noGrp="1"/>
          </p:cNvSpPr>
          <p:nvPr>
            <p:ph sz="half" idx="2"/>
          </p:nvPr>
        </p:nvSpPr>
        <p:spPr/>
        <p:txBody>
          <a:bodyPr>
            <a:normAutofit fontScale="92500" lnSpcReduction="10000"/>
          </a:bodyPr>
          <a:lstStyle/>
          <a:p>
            <a:endParaRPr lang="en-AU"/>
          </a:p>
        </p:txBody>
      </p:sp>
      <p:pic>
        <p:nvPicPr>
          <p:cNvPr id="32770" name="Picture 2" descr="Building Strong Families"/>
          <p:cNvPicPr>
            <a:picLocks noChangeAspect="1" noChangeArrowheads="1"/>
          </p:cNvPicPr>
          <p:nvPr/>
        </p:nvPicPr>
        <p:blipFill>
          <a:blip r:embed="rId2" cstate="print"/>
          <a:srcRect/>
          <a:stretch>
            <a:fillRect/>
          </a:stretch>
        </p:blipFill>
        <p:spPr bwMode="auto">
          <a:xfrm>
            <a:off x="4932040" y="3003798"/>
            <a:ext cx="3456383" cy="1944216"/>
          </a:xfrm>
          <a:prstGeom prst="rect">
            <a:avLst/>
          </a:prstGeom>
          <a:noFill/>
        </p:spPr>
      </p:pic>
      <p:pic>
        <p:nvPicPr>
          <p:cNvPr id="32772" name="Picture 4" descr="http://ts2.mm.bing.net/th?id=H.4585724593046721&amp;pid=15.1">
            <a:hlinkClick r:id="rId3"/>
          </p:cNvPr>
          <p:cNvPicPr>
            <a:picLocks noChangeAspect="1" noChangeArrowheads="1"/>
          </p:cNvPicPr>
          <p:nvPr/>
        </p:nvPicPr>
        <p:blipFill>
          <a:blip r:embed="rId4" cstate="print"/>
          <a:srcRect/>
          <a:stretch>
            <a:fillRect/>
          </a:stretch>
        </p:blipFill>
        <p:spPr bwMode="auto">
          <a:xfrm>
            <a:off x="4932040" y="1059582"/>
            <a:ext cx="3384376" cy="20002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487"/>
            <a:ext cx="9144000" cy="1350149"/>
          </a:xfrm>
        </p:spPr>
        <p:txBody>
          <a:bodyPr>
            <a:normAutofit fontScale="90000"/>
          </a:bodyPr>
          <a:lstStyle/>
          <a:p>
            <a:r>
              <a:rPr lang="en-AU" sz="5400" dirty="0" smtClean="0"/>
              <a:t> </a:t>
            </a:r>
            <a:r>
              <a:rPr lang="en-AU" sz="5400" dirty="0"/>
              <a:t>A</a:t>
            </a:r>
            <a:r>
              <a:rPr lang="en-AU" sz="5400" dirty="0" smtClean="0"/>
              <a:t> Wonderful </a:t>
            </a:r>
            <a:r>
              <a:rPr lang="en-AU" sz="5400" dirty="0"/>
              <a:t>Gospel!</a:t>
            </a:r>
            <a:r>
              <a:rPr lang="en-AU" dirty="0"/>
              <a:t/>
            </a:r>
            <a:br>
              <a:rPr lang="en-AU" dirty="0"/>
            </a:br>
            <a:endParaRPr lang="en-AU" dirty="0"/>
          </a:p>
        </p:txBody>
      </p:sp>
      <p:sp>
        <p:nvSpPr>
          <p:cNvPr id="3" name="Subtitle 2"/>
          <p:cNvSpPr>
            <a:spLocks noGrp="1"/>
          </p:cNvSpPr>
          <p:nvPr>
            <p:ph type="subTitle" idx="1"/>
          </p:nvPr>
        </p:nvSpPr>
        <p:spPr>
          <a:xfrm>
            <a:off x="0" y="3759882"/>
            <a:ext cx="9144000" cy="972108"/>
          </a:xfrm>
        </p:spPr>
        <p:txBody>
          <a:bodyPr>
            <a:noAutofit/>
          </a:bodyPr>
          <a:lstStyle/>
          <a:p>
            <a:r>
              <a:rPr lang="en-AU" sz="6000" dirty="0" smtClean="0"/>
              <a:t>God With Us</a:t>
            </a:r>
            <a:endParaRPr lang="en-AU" sz="6000" dirty="0"/>
          </a:p>
        </p:txBody>
      </p:sp>
      <p:pic>
        <p:nvPicPr>
          <p:cNvPr id="5122" name="Picture 2" descr="http://t1.gstatic.com/images?q=tbn:ANd9GcT3FRteHapHJv3yhfKX5kda7v6TBo9FPlYBx3A4t30LeRLJXXXCfQ"/>
          <p:cNvPicPr>
            <a:picLocks noChangeAspect="1" noChangeArrowheads="1"/>
          </p:cNvPicPr>
          <p:nvPr/>
        </p:nvPicPr>
        <p:blipFill>
          <a:blip r:embed="rId2" cstate="print"/>
          <a:srcRect/>
          <a:stretch>
            <a:fillRect/>
          </a:stretch>
        </p:blipFill>
        <p:spPr bwMode="auto">
          <a:xfrm>
            <a:off x="3131841" y="2301720"/>
            <a:ext cx="2619375" cy="1307307"/>
          </a:xfrm>
          <a:prstGeom prst="rect">
            <a:avLst/>
          </a:prstGeom>
          <a:noFill/>
        </p:spPr>
      </p:pic>
      <p:pic>
        <p:nvPicPr>
          <p:cNvPr id="5124" name="Picture 4" descr="http://www.gracecov.org/mediafiles/immanuel-sermon.png"/>
          <p:cNvPicPr>
            <a:picLocks noChangeAspect="1" noChangeArrowheads="1"/>
          </p:cNvPicPr>
          <p:nvPr/>
        </p:nvPicPr>
        <p:blipFill>
          <a:blip r:embed="rId3" cstate="print"/>
          <a:srcRect/>
          <a:stretch>
            <a:fillRect/>
          </a:stretch>
        </p:blipFill>
        <p:spPr bwMode="auto">
          <a:xfrm>
            <a:off x="104534" y="1221600"/>
            <a:ext cx="8780745" cy="3672408"/>
          </a:xfrm>
          <a:prstGeom prst="rect">
            <a:avLst/>
          </a:prstGeom>
          <a:noFill/>
        </p:spPr>
      </p:pic>
      <p:pic>
        <p:nvPicPr>
          <p:cNvPr id="17410" name="Picture 2" descr="http://www.sarmy.org.au/Global/SArmy/Resources/Meeting%20Resources/Church%20Calendar%20Events/Christmas/2009/igwu_banner.jpg"/>
          <p:cNvPicPr>
            <a:picLocks noChangeAspect="1" noChangeArrowheads="1"/>
          </p:cNvPicPr>
          <p:nvPr/>
        </p:nvPicPr>
        <p:blipFill>
          <a:blip r:embed="rId4" cstate="print"/>
          <a:srcRect/>
          <a:stretch>
            <a:fillRect/>
          </a:stretch>
        </p:blipFill>
        <p:spPr bwMode="auto">
          <a:xfrm>
            <a:off x="0" y="1261319"/>
            <a:ext cx="9144000" cy="38821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987574"/>
            <a:ext cx="9144000" cy="4155926"/>
          </a:xfrm>
        </p:spPr>
        <p:txBody>
          <a:bodyPr>
            <a:normAutofit/>
          </a:bodyPr>
          <a:lstStyle/>
          <a:p>
            <a:r>
              <a:rPr lang="en-AU" dirty="0" smtClean="0"/>
              <a:t>I see Lighthouse Church where:</a:t>
            </a:r>
          </a:p>
          <a:p>
            <a:endParaRPr lang="en-AU" dirty="0" smtClean="0"/>
          </a:p>
          <a:p>
            <a:pPr lvl="1"/>
            <a:r>
              <a:rPr lang="en-AU" dirty="0" smtClean="0"/>
              <a:t>People are living Spirit-filled lives</a:t>
            </a:r>
          </a:p>
          <a:p>
            <a:pPr lvl="1"/>
            <a:r>
              <a:rPr lang="en-AU" dirty="0" smtClean="0"/>
              <a:t>People are willing to minister and serve God in whatever capacity</a:t>
            </a:r>
          </a:p>
          <a:p>
            <a:pPr lvl="1"/>
            <a:r>
              <a:rPr lang="en-AU" dirty="0" smtClean="0"/>
              <a:t>People have a heart for the lost – and will let their light shine wherever</a:t>
            </a:r>
          </a:p>
          <a:p>
            <a:pPr lvl="1"/>
            <a:r>
              <a:rPr lang="en-AU" dirty="0" smtClean="0"/>
              <a:t>People are willing to ‘shepherd the sheep’, live sacrificially, an ‘do what it takes’ to grow the Kingdom</a:t>
            </a:r>
          </a:p>
          <a:p>
            <a:pPr lvl="1"/>
            <a:endParaRPr lang="en-AU" dirty="0" smtClean="0"/>
          </a:p>
        </p:txBody>
      </p:sp>
      <p:pic>
        <p:nvPicPr>
          <p:cNvPr id="34818" name="Picture 2" descr="http://ts2.mm.bing.net/th?id=H.4973426953618853&amp;pid=15.1">
            <a:hlinkClick r:id="rId2"/>
          </p:cNvPr>
          <p:cNvPicPr>
            <a:picLocks noChangeAspect="1" noChangeArrowheads="1"/>
          </p:cNvPicPr>
          <p:nvPr/>
        </p:nvPicPr>
        <p:blipFill>
          <a:blip r:embed="rId3" cstate="print"/>
          <a:srcRect/>
          <a:stretch>
            <a:fillRect/>
          </a:stretch>
        </p:blipFill>
        <p:spPr bwMode="auto">
          <a:xfrm>
            <a:off x="5733096" y="915566"/>
            <a:ext cx="3410904" cy="14401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788024" cy="3943349"/>
          </a:xfrm>
        </p:spPr>
        <p:txBody>
          <a:bodyPr>
            <a:normAutofit/>
          </a:bodyPr>
          <a:lstStyle/>
          <a:p>
            <a:r>
              <a:rPr lang="en-AU" dirty="0" smtClean="0"/>
              <a:t>That is doing ‘good works’</a:t>
            </a:r>
          </a:p>
          <a:p>
            <a:pPr lvl="1"/>
            <a:r>
              <a:rPr lang="en-AU" dirty="0" smtClean="0"/>
              <a:t>Feeding the hungry</a:t>
            </a:r>
          </a:p>
          <a:p>
            <a:pPr lvl="1"/>
            <a:r>
              <a:rPr lang="en-AU" dirty="0" smtClean="0"/>
              <a:t>Ministering to orphans, widows, etc</a:t>
            </a:r>
          </a:p>
          <a:p>
            <a:pPr lvl="1"/>
            <a:r>
              <a:rPr lang="en-AU" dirty="0" smtClean="0"/>
              <a:t>Interfacing with the community (Op Shop etc)</a:t>
            </a:r>
          </a:p>
          <a:p>
            <a:pPr lvl="1"/>
            <a:r>
              <a:rPr lang="en-AU" dirty="0" smtClean="0"/>
              <a:t>Has a WORLD FOCUS  (as well as local) - MISSIONS being part of its DNA</a:t>
            </a:r>
          </a:p>
          <a:p>
            <a:endParaRPr lang="en-AU" dirty="0"/>
          </a:p>
        </p:txBody>
      </p:sp>
      <p:sp>
        <p:nvSpPr>
          <p:cNvPr id="5" name="Content Placeholder 4"/>
          <p:cNvSpPr>
            <a:spLocks noGrp="1"/>
          </p:cNvSpPr>
          <p:nvPr>
            <p:ph sz="half" idx="2"/>
          </p:nvPr>
        </p:nvSpPr>
        <p:spPr/>
        <p:txBody>
          <a:bodyPr>
            <a:normAutofit/>
          </a:bodyPr>
          <a:lstStyle/>
          <a:p>
            <a:endParaRPr lang="en-AU"/>
          </a:p>
        </p:txBody>
      </p:sp>
      <p:pic>
        <p:nvPicPr>
          <p:cNvPr id="38914" name="Picture 2" descr="Keep Up the Good Work - Bear Stamp"/>
          <p:cNvPicPr>
            <a:picLocks noChangeAspect="1" noChangeArrowheads="1"/>
          </p:cNvPicPr>
          <p:nvPr/>
        </p:nvPicPr>
        <p:blipFill>
          <a:blip r:embed="rId2" cstate="print"/>
          <a:srcRect/>
          <a:stretch>
            <a:fillRect/>
          </a:stretch>
        </p:blipFill>
        <p:spPr bwMode="auto">
          <a:xfrm>
            <a:off x="4788024" y="1059582"/>
            <a:ext cx="3810000" cy="3810000"/>
          </a:xfrm>
          <a:prstGeom prst="rect">
            <a:avLst/>
          </a:prstGeom>
          <a:noFill/>
        </p:spPr>
      </p:pic>
      <p:sp>
        <p:nvSpPr>
          <p:cNvPr id="6" name="Rectangle 5"/>
          <p:cNvSpPr/>
          <p:nvPr/>
        </p:nvSpPr>
        <p:spPr>
          <a:xfrm>
            <a:off x="5148064" y="4083918"/>
            <a:ext cx="288031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Amen!</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idx="1"/>
          </p:nvPr>
        </p:nvSpPr>
        <p:spPr>
          <a:xfrm>
            <a:off x="0" y="1200150"/>
            <a:ext cx="8686800" cy="3531870"/>
          </a:xfrm>
        </p:spPr>
        <p:txBody>
          <a:bodyPr/>
          <a:lstStyle/>
          <a:p>
            <a:r>
              <a:rPr lang="en-AU" dirty="0" smtClean="0"/>
              <a:t>That is GROWING</a:t>
            </a:r>
          </a:p>
          <a:p>
            <a:pPr lvl="1"/>
            <a:r>
              <a:rPr lang="en-AU" sz="2800" dirty="0" smtClean="0"/>
              <a:t>In physical numbers</a:t>
            </a:r>
          </a:p>
          <a:p>
            <a:pPr lvl="1"/>
            <a:r>
              <a:rPr lang="en-AU" sz="2800" dirty="0" smtClean="0"/>
              <a:t>In spiritual strength</a:t>
            </a:r>
          </a:p>
          <a:p>
            <a:pPr lvl="1"/>
            <a:r>
              <a:rPr lang="en-AU" sz="2800" dirty="0" smtClean="0"/>
              <a:t>In community impact</a:t>
            </a:r>
          </a:p>
          <a:p>
            <a:pPr lvl="1"/>
            <a:r>
              <a:rPr lang="en-AU" sz="2800" dirty="0" smtClean="0"/>
              <a:t>In Apostolic Influence</a:t>
            </a:r>
            <a:endParaRPr lang="en-AU" sz="2800" dirty="0"/>
          </a:p>
        </p:txBody>
      </p:sp>
      <p:pic>
        <p:nvPicPr>
          <p:cNvPr id="37890" name="Picture 2" descr="http://ts3.mm.bing.net/th?id=H.4771782527747110&amp;pid=15.1">
            <a:hlinkClick r:id="rId2"/>
          </p:cNvPr>
          <p:cNvPicPr>
            <a:picLocks noChangeAspect="1" noChangeArrowheads="1"/>
          </p:cNvPicPr>
          <p:nvPr/>
        </p:nvPicPr>
        <p:blipFill>
          <a:blip r:embed="rId3" cstate="print"/>
          <a:srcRect/>
          <a:stretch>
            <a:fillRect/>
          </a:stretch>
        </p:blipFill>
        <p:spPr bwMode="auto">
          <a:xfrm>
            <a:off x="5004048" y="1059582"/>
            <a:ext cx="3000376" cy="1790701"/>
          </a:xfrm>
          <a:prstGeom prst="rect">
            <a:avLst/>
          </a:prstGeom>
          <a:noFill/>
        </p:spPr>
      </p:pic>
      <p:pic>
        <p:nvPicPr>
          <p:cNvPr id="37892" name="Picture 4" descr="http://ts4.mm.bing.net/th?id=H.4848847147631835&amp;pid=15.1">
            <a:hlinkClick r:id="rId4"/>
          </p:cNvPr>
          <p:cNvPicPr>
            <a:picLocks noChangeAspect="1" noChangeArrowheads="1"/>
          </p:cNvPicPr>
          <p:nvPr/>
        </p:nvPicPr>
        <p:blipFill>
          <a:blip r:embed="rId5" cstate="print"/>
          <a:srcRect/>
          <a:stretch>
            <a:fillRect/>
          </a:stretch>
        </p:blipFill>
        <p:spPr bwMode="auto">
          <a:xfrm>
            <a:off x="5004048" y="2859783"/>
            <a:ext cx="3000376" cy="16561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495800" cy="3943349"/>
          </a:xfrm>
        </p:spPr>
        <p:txBody>
          <a:bodyPr/>
          <a:lstStyle/>
          <a:p>
            <a:pPr lvl="1"/>
            <a:r>
              <a:rPr lang="en-AU" dirty="0" smtClean="0"/>
              <a:t>Young people are smart enough not to follow the crowd, </a:t>
            </a:r>
          </a:p>
          <a:p>
            <a:pPr lvl="1"/>
            <a:r>
              <a:rPr lang="en-AU" dirty="0" smtClean="0"/>
              <a:t>Visionary enough to study and work hard toward their goals, and </a:t>
            </a:r>
          </a:p>
          <a:p>
            <a:pPr lvl="1"/>
            <a:r>
              <a:rPr lang="en-AU" dirty="0" smtClean="0"/>
              <a:t>Gutsy enough to be different for the cause of Christ</a:t>
            </a:r>
          </a:p>
          <a:p>
            <a:endParaRPr lang="en-AU" dirty="0"/>
          </a:p>
        </p:txBody>
      </p:sp>
      <p:sp>
        <p:nvSpPr>
          <p:cNvPr id="4" name="Content Placeholder 3"/>
          <p:cNvSpPr>
            <a:spLocks noGrp="1"/>
          </p:cNvSpPr>
          <p:nvPr>
            <p:ph sz="half" idx="2"/>
          </p:nvPr>
        </p:nvSpPr>
        <p:spPr/>
        <p:txBody>
          <a:bodyPr/>
          <a:lstStyle/>
          <a:p>
            <a:endParaRPr lang="en-AU"/>
          </a:p>
        </p:txBody>
      </p:sp>
      <p:pic>
        <p:nvPicPr>
          <p:cNvPr id="30722" name="Picture 2" descr="Young-Business-People">
            <a:hlinkClick r:id="rId2"/>
          </p:cNvPr>
          <p:cNvPicPr>
            <a:picLocks noChangeAspect="1" noChangeArrowheads="1"/>
          </p:cNvPicPr>
          <p:nvPr/>
        </p:nvPicPr>
        <p:blipFill>
          <a:blip r:embed="rId3" cstate="print"/>
          <a:srcRect/>
          <a:stretch>
            <a:fillRect/>
          </a:stretch>
        </p:blipFill>
        <p:spPr bwMode="auto">
          <a:xfrm>
            <a:off x="4932040" y="1635646"/>
            <a:ext cx="3764789" cy="25138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I See in 2013</a:t>
            </a:r>
            <a:endParaRPr lang="en-AU" dirty="0"/>
          </a:p>
        </p:txBody>
      </p:sp>
      <p:sp>
        <p:nvSpPr>
          <p:cNvPr id="3" name="Content Placeholder 2"/>
          <p:cNvSpPr>
            <a:spLocks noGrp="1"/>
          </p:cNvSpPr>
          <p:nvPr>
            <p:ph sz="half" idx="1"/>
          </p:nvPr>
        </p:nvSpPr>
        <p:spPr>
          <a:xfrm>
            <a:off x="0" y="1200150"/>
            <a:ext cx="4860032" cy="3943349"/>
          </a:xfrm>
        </p:spPr>
        <p:txBody>
          <a:bodyPr>
            <a:normAutofit/>
          </a:bodyPr>
          <a:lstStyle/>
          <a:p>
            <a:pPr marL="548640" lvl="1" indent="-411480">
              <a:buClr>
                <a:schemeClr val="tx1">
                  <a:shade val="95000"/>
                </a:schemeClr>
              </a:buClr>
              <a:buSzPct val="65000"/>
              <a:buFont typeface="Wingdings 2"/>
              <a:buChar char=""/>
            </a:pPr>
            <a:r>
              <a:rPr lang="en-AU" dirty="0" smtClean="0"/>
              <a:t>Where people are not afraid to live by Biblical standards, and though they maybe called ‘old-fashioned’  - they’d prefer to guarantee God’s kingdom inheritance rather than foolishly risking the loss of it for poultry temporal pleasures</a:t>
            </a:r>
          </a:p>
          <a:p>
            <a:pPr marL="548640" lvl="1" indent="-411480">
              <a:buClr>
                <a:schemeClr val="tx1">
                  <a:shade val="95000"/>
                </a:schemeClr>
              </a:buClr>
              <a:buSzPct val="65000"/>
              <a:buFont typeface="Wingdings 2"/>
              <a:buChar char=""/>
            </a:pPr>
            <a:endParaRPr lang="en-AU" dirty="0" smtClean="0"/>
          </a:p>
          <a:p>
            <a:endParaRPr lang="en-AU" dirty="0"/>
          </a:p>
        </p:txBody>
      </p:sp>
      <p:sp>
        <p:nvSpPr>
          <p:cNvPr id="5" name="Content Placeholder 4"/>
          <p:cNvSpPr>
            <a:spLocks noGrp="1"/>
          </p:cNvSpPr>
          <p:nvPr>
            <p:ph sz="half" idx="2"/>
          </p:nvPr>
        </p:nvSpPr>
        <p:spPr/>
        <p:txBody>
          <a:bodyPr>
            <a:normAutofit/>
          </a:bodyPr>
          <a:lstStyle/>
          <a:p>
            <a:endParaRPr lang="en-AU"/>
          </a:p>
        </p:txBody>
      </p:sp>
      <p:pic>
        <p:nvPicPr>
          <p:cNvPr id="29698" name="Picture 2" descr="Illustration of No Fear Icon"/>
          <p:cNvPicPr>
            <a:picLocks noChangeAspect="1" noChangeArrowheads="1"/>
          </p:cNvPicPr>
          <p:nvPr/>
        </p:nvPicPr>
        <p:blipFill>
          <a:blip r:embed="rId2" cstate="print"/>
          <a:srcRect/>
          <a:stretch>
            <a:fillRect/>
          </a:stretch>
        </p:blipFill>
        <p:spPr bwMode="auto">
          <a:xfrm>
            <a:off x="5125244" y="1180778"/>
            <a:ext cx="3695228" cy="36952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12" y="0"/>
            <a:ext cx="9144000" cy="1059582"/>
          </a:xfrm>
        </p:spPr>
        <p:txBody>
          <a:bodyPr>
            <a:normAutofit fontScale="90000"/>
          </a:bodyPr>
          <a:lstStyle/>
          <a:p>
            <a:r>
              <a:rPr lang="en-AU" dirty="0" smtClean="0"/>
              <a:t>SUMMARY OF </a:t>
            </a:r>
            <a:br>
              <a:rPr lang="en-AU" dirty="0" smtClean="0"/>
            </a:br>
            <a:r>
              <a:rPr lang="en-AU" dirty="0" smtClean="0"/>
              <a:t>‘</a:t>
            </a:r>
            <a:r>
              <a:rPr lang="en-AU" i="1" dirty="0" smtClean="0"/>
              <a:t>THE CHURCH I SEE IN 2013</a:t>
            </a:r>
            <a:r>
              <a:rPr lang="en-AU" dirty="0" smtClean="0"/>
              <a:t>’</a:t>
            </a:r>
            <a:endParaRPr lang="en-AU" dirty="0"/>
          </a:p>
        </p:txBody>
      </p:sp>
      <p:sp>
        <p:nvSpPr>
          <p:cNvPr id="6" name="Content Placeholder 5"/>
          <p:cNvSpPr>
            <a:spLocks noGrp="1"/>
          </p:cNvSpPr>
          <p:nvPr>
            <p:ph sz="half" idx="1"/>
          </p:nvPr>
        </p:nvSpPr>
        <p:spPr>
          <a:xfrm>
            <a:off x="0" y="1200150"/>
            <a:ext cx="4495800" cy="3943349"/>
          </a:xfrm>
        </p:spPr>
        <p:txBody>
          <a:bodyPr>
            <a:normAutofit/>
          </a:bodyPr>
          <a:lstStyle/>
          <a:p>
            <a:r>
              <a:rPr lang="en-AU" dirty="0" smtClean="0"/>
              <a:t>A COMMUNITY OF PEOPLE THAT IS:</a:t>
            </a:r>
          </a:p>
          <a:p>
            <a:pPr lvl="1"/>
            <a:r>
              <a:rPr lang="en-AU" dirty="0" smtClean="0"/>
              <a:t>Christ-like and becoming more what God wants them to be</a:t>
            </a:r>
          </a:p>
          <a:p>
            <a:pPr lvl="1"/>
            <a:r>
              <a:rPr lang="en-AU" dirty="0" smtClean="0"/>
              <a:t>Different from the world and even different from most of their Christian counterparts</a:t>
            </a:r>
          </a:p>
          <a:p>
            <a:pPr lvl="1"/>
            <a:endParaRPr lang="en-AU" dirty="0" smtClean="0"/>
          </a:p>
          <a:p>
            <a:endParaRPr lang="en-AU" dirty="0" smtClean="0"/>
          </a:p>
          <a:p>
            <a:endParaRPr lang="en-AU" dirty="0"/>
          </a:p>
        </p:txBody>
      </p:sp>
      <p:sp>
        <p:nvSpPr>
          <p:cNvPr id="7" name="Content Placeholder 6"/>
          <p:cNvSpPr>
            <a:spLocks noGrp="1"/>
          </p:cNvSpPr>
          <p:nvPr>
            <p:ph sz="half" idx="2"/>
          </p:nvPr>
        </p:nvSpPr>
        <p:spPr/>
        <p:txBody>
          <a:bodyPr>
            <a:normAutofit/>
          </a:bodyPr>
          <a:lstStyle/>
          <a:p>
            <a:endParaRPr lang="en-AU"/>
          </a:p>
        </p:txBody>
      </p:sp>
      <p:pic>
        <p:nvPicPr>
          <p:cNvPr id="2052" name="Picture 4" descr="http://soupart.files.wordpress.com/2011/10/2corinthians5_17ljm.jpg?w=700&amp;h="/>
          <p:cNvPicPr>
            <a:picLocks noChangeAspect="1" noChangeArrowheads="1"/>
          </p:cNvPicPr>
          <p:nvPr/>
        </p:nvPicPr>
        <p:blipFill>
          <a:blip r:embed="rId2" cstate="print"/>
          <a:srcRect/>
          <a:stretch>
            <a:fillRect/>
          </a:stretch>
        </p:blipFill>
        <p:spPr bwMode="auto">
          <a:xfrm>
            <a:off x="4427984" y="1419622"/>
            <a:ext cx="4517165" cy="338787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dirty="0" smtClean="0"/>
              <a:t>DIFFERENT IN THE </a:t>
            </a:r>
            <a:br>
              <a:rPr lang="en-AU" dirty="0" smtClean="0"/>
            </a:br>
            <a:r>
              <a:rPr lang="en-AU" dirty="0" smtClean="0"/>
              <a:t>FOLLOWING WAYS:</a:t>
            </a:r>
            <a:endParaRPr lang="en-AU" dirty="0"/>
          </a:p>
        </p:txBody>
      </p:sp>
      <p:sp>
        <p:nvSpPr>
          <p:cNvPr id="3" name="Content Placeholder 2"/>
          <p:cNvSpPr>
            <a:spLocks noGrp="1"/>
          </p:cNvSpPr>
          <p:nvPr>
            <p:ph idx="1"/>
          </p:nvPr>
        </p:nvSpPr>
        <p:spPr>
          <a:xfrm>
            <a:off x="0" y="1200150"/>
            <a:ext cx="8686800" cy="3943350"/>
          </a:xfrm>
        </p:spPr>
        <p:txBody>
          <a:bodyPr>
            <a:normAutofit lnSpcReduction="10000"/>
          </a:bodyPr>
          <a:lstStyle/>
          <a:p>
            <a:r>
              <a:rPr lang="en-AU" dirty="0" smtClean="0"/>
              <a:t>IN EXPERIENCE</a:t>
            </a:r>
          </a:p>
          <a:p>
            <a:r>
              <a:rPr lang="en-AU" dirty="0" smtClean="0"/>
              <a:t>IN AFFECTIONS</a:t>
            </a:r>
          </a:p>
          <a:p>
            <a:r>
              <a:rPr lang="en-AU" dirty="0" smtClean="0"/>
              <a:t>IN LIFESTYLE</a:t>
            </a:r>
          </a:p>
          <a:p>
            <a:r>
              <a:rPr lang="en-AU" dirty="0" smtClean="0"/>
              <a:t>CHRISTIAN SERVICE</a:t>
            </a:r>
          </a:p>
          <a:p>
            <a:r>
              <a:rPr lang="en-AU" dirty="0" smtClean="0"/>
              <a:t>WORLD-VIEW</a:t>
            </a:r>
          </a:p>
          <a:p>
            <a:r>
              <a:rPr lang="en-AU" dirty="0" smtClean="0"/>
              <a:t>GROWTH/HEALTH</a:t>
            </a:r>
          </a:p>
          <a:p>
            <a:r>
              <a:rPr lang="en-AU" dirty="0" smtClean="0"/>
              <a:t>YOUTH CULTURE</a:t>
            </a:r>
          </a:p>
          <a:p>
            <a:r>
              <a:rPr lang="en-AU" dirty="0" smtClean="0"/>
              <a:t>COMMITMENT</a:t>
            </a:r>
            <a:endParaRPr lang="en-AU" dirty="0"/>
          </a:p>
        </p:txBody>
      </p:sp>
      <p:pic>
        <p:nvPicPr>
          <p:cNvPr id="1026" name="Picture 2" descr="http://www.curiositiesbydickens.com/wp-content/uploads/2012/01/dare-to-be-different1.jpg"/>
          <p:cNvPicPr>
            <a:picLocks noChangeAspect="1" noChangeArrowheads="1"/>
          </p:cNvPicPr>
          <p:nvPr/>
        </p:nvPicPr>
        <p:blipFill>
          <a:blip r:embed="rId2" cstate="print"/>
          <a:srcRect/>
          <a:stretch>
            <a:fillRect/>
          </a:stretch>
        </p:blipFill>
        <p:spPr bwMode="auto">
          <a:xfrm>
            <a:off x="4460802" y="1347615"/>
            <a:ext cx="4593406" cy="36107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AU"/>
          </a:p>
        </p:txBody>
      </p:sp>
      <p:sp>
        <p:nvSpPr>
          <p:cNvPr id="12" name="Content Placeholder 11"/>
          <p:cNvSpPr>
            <a:spLocks noGrp="1"/>
          </p:cNvSpPr>
          <p:nvPr>
            <p:ph sz="half" idx="1"/>
          </p:nvPr>
        </p:nvSpPr>
        <p:spPr/>
        <p:txBody>
          <a:bodyPr/>
          <a:lstStyle/>
          <a:p>
            <a:endParaRPr lang="en-AU"/>
          </a:p>
        </p:txBody>
      </p:sp>
      <p:sp>
        <p:nvSpPr>
          <p:cNvPr id="13" name="Content Placeholder 12"/>
          <p:cNvSpPr>
            <a:spLocks noGrp="1"/>
          </p:cNvSpPr>
          <p:nvPr>
            <p:ph sz="half" idx="2"/>
          </p:nvPr>
        </p:nvSpPr>
        <p:spPr/>
        <p:txBody>
          <a:bodyPr/>
          <a:lstStyle/>
          <a:p>
            <a:endParaRPr lang="en-AU"/>
          </a:p>
        </p:txBody>
      </p:sp>
      <p:pic>
        <p:nvPicPr>
          <p:cNvPr id="40970" name="Picture 10" descr="http://www.oopsydaisy.com/store/media/catalog/product/cache/3/image/ceccfe95dda7f675678cecd079168b5c/d/a/dare-to-be-different-frog_ni3729_1.jpg"/>
          <p:cNvPicPr>
            <a:picLocks noChangeAspect="1" noChangeArrowheads="1"/>
          </p:cNvPicPr>
          <p:nvPr/>
        </p:nvPicPr>
        <p:blipFill>
          <a:blip r:embed="rId2" cstate="print"/>
          <a:srcRect/>
          <a:stretch>
            <a:fillRect/>
          </a:stretch>
        </p:blipFill>
        <p:spPr bwMode="auto">
          <a:xfrm>
            <a:off x="0" y="0"/>
            <a:ext cx="5143500" cy="5143500"/>
          </a:xfrm>
          <a:prstGeom prst="rect">
            <a:avLst/>
          </a:prstGeom>
          <a:noFill/>
        </p:spPr>
      </p:pic>
      <p:pic>
        <p:nvPicPr>
          <p:cNvPr id="41986" name="Picture 2" descr="http://www.prlog.org/11715246-make-difference.jpg"/>
          <p:cNvPicPr>
            <a:picLocks noChangeAspect="1" noChangeArrowheads="1"/>
          </p:cNvPicPr>
          <p:nvPr/>
        </p:nvPicPr>
        <p:blipFill>
          <a:blip r:embed="rId3" cstate="print"/>
          <a:srcRect/>
          <a:stretch>
            <a:fillRect/>
          </a:stretch>
        </p:blipFill>
        <p:spPr bwMode="auto">
          <a:xfrm>
            <a:off x="5220072" y="0"/>
            <a:ext cx="4099435" cy="59561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Stages of Metamorphosis</a:t>
            </a:r>
            <a:endParaRPr lang="en-AU" dirty="0"/>
          </a:p>
        </p:txBody>
      </p:sp>
      <p:sp>
        <p:nvSpPr>
          <p:cNvPr id="5" name="Content Placeholder 4"/>
          <p:cNvSpPr>
            <a:spLocks noGrp="1"/>
          </p:cNvSpPr>
          <p:nvPr>
            <p:ph sz="half" idx="1"/>
          </p:nvPr>
        </p:nvSpPr>
        <p:spPr>
          <a:xfrm>
            <a:off x="0" y="1200150"/>
            <a:ext cx="4495800" cy="3943349"/>
          </a:xfrm>
        </p:spPr>
        <p:txBody>
          <a:bodyPr>
            <a:normAutofit fontScale="92500" lnSpcReduction="10000"/>
          </a:bodyPr>
          <a:lstStyle/>
          <a:p>
            <a:pPr marL="651510" indent="-514350">
              <a:buAutoNum type="arabicPlain"/>
            </a:pPr>
            <a:r>
              <a:rPr lang="en-AU" b="1" dirty="0" smtClean="0"/>
              <a:t>- </a:t>
            </a:r>
            <a:r>
              <a:rPr lang="en-AU" b="1" dirty="0" smtClean="0"/>
              <a:t>The Egg (seed</a:t>
            </a:r>
            <a:r>
              <a:rPr lang="en-AU" b="1" dirty="0" smtClean="0"/>
              <a:t>)</a:t>
            </a:r>
          </a:p>
          <a:p>
            <a:pPr marL="651510" indent="-514350">
              <a:buAutoNum type="arabicPlain"/>
            </a:pPr>
            <a:endParaRPr lang="en-AU" dirty="0" smtClean="0"/>
          </a:p>
          <a:p>
            <a:pPr>
              <a:buNone/>
            </a:pPr>
            <a:r>
              <a:rPr lang="en-AU" dirty="0" smtClean="0"/>
              <a:t>      </a:t>
            </a:r>
            <a:r>
              <a:rPr lang="en-AU" i="1" dirty="0" smtClean="0"/>
              <a:t>Do </a:t>
            </a:r>
            <a:r>
              <a:rPr lang="en-AU" i="1" dirty="0" smtClean="0"/>
              <a:t>not conform to the </a:t>
            </a:r>
            <a:r>
              <a:rPr lang="en-AU" i="1" dirty="0" smtClean="0"/>
              <a:t>pattern of </a:t>
            </a:r>
            <a:r>
              <a:rPr lang="en-AU" i="1" dirty="0" smtClean="0"/>
              <a:t>this world, but be transformed by the renewing of your mind. Then you will be able to test and approve what God’s will is—his good, pleasing and perfect will</a:t>
            </a:r>
            <a:r>
              <a:rPr lang="en-AU" i="1" dirty="0" smtClean="0"/>
              <a:t>.</a:t>
            </a:r>
          </a:p>
          <a:p>
            <a:pPr>
              <a:buNone/>
            </a:pPr>
            <a:r>
              <a:rPr lang="en-AU" b="1" dirty="0" smtClean="0"/>
              <a:t>     Rom. 12:2</a:t>
            </a:r>
            <a:endParaRPr lang="en-AU" b="1" dirty="0" smtClean="0"/>
          </a:p>
          <a:p>
            <a:pPr>
              <a:buNone/>
            </a:pPr>
            <a:endParaRPr lang="en-AU" dirty="0" smtClean="0"/>
          </a:p>
          <a:p>
            <a:pPr marL="651510" indent="-514350">
              <a:buAutoNum type="arabicPlain"/>
            </a:pPr>
            <a:endParaRPr lang="en-AU" dirty="0"/>
          </a:p>
        </p:txBody>
      </p:sp>
      <p:sp>
        <p:nvSpPr>
          <p:cNvPr id="6" name="Content Placeholder 5"/>
          <p:cNvSpPr>
            <a:spLocks noGrp="1"/>
          </p:cNvSpPr>
          <p:nvPr>
            <p:ph sz="half" idx="2"/>
          </p:nvPr>
        </p:nvSpPr>
        <p:spPr/>
        <p:txBody>
          <a:bodyPr>
            <a:normAutofit fontScale="92500" lnSpcReduction="10000"/>
          </a:bodyPr>
          <a:lstStyle/>
          <a:p>
            <a:endParaRPr lang="en-AU"/>
          </a:p>
        </p:txBody>
      </p:sp>
      <p:pic>
        <p:nvPicPr>
          <p:cNvPr id="1026" name="Picture 2" descr="monarch butterfly egg"/>
          <p:cNvPicPr>
            <a:picLocks noChangeAspect="1" noChangeArrowheads="1"/>
          </p:cNvPicPr>
          <p:nvPr/>
        </p:nvPicPr>
        <p:blipFill>
          <a:blip r:embed="rId2" cstate="print"/>
          <a:srcRect/>
          <a:stretch>
            <a:fillRect/>
          </a:stretch>
        </p:blipFill>
        <p:spPr bwMode="auto">
          <a:xfrm>
            <a:off x="4716015" y="1491630"/>
            <a:ext cx="3790269" cy="33123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4 Stages of Metamorphosis</a:t>
            </a:r>
            <a:endParaRPr lang="en-AU" dirty="0"/>
          </a:p>
        </p:txBody>
      </p:sp>
      <p:sp>
        <p:nvSpPr>
          <p:cNvPr id="6" name="Content Placeholder 5"/>
          <p:cNvSpPr>
            <a:spLocks noGrp="1"/>
          </p:cNvSpPr>
          <p:nvPr>
            <p:ph sz="half" idx="1"/>
          </p:nvPr>
        </p:nvSpPr>
        <p:spPr/>
        <p:txBody>
          <a:bodyPr/>
          <a:lstStyle/>
          <a:p>
            <a:pPr>
              <a:buNone/>
            </a:pPr>
            <a:r>
              <a:rPr lang="en-AU" b="1" dirty="0" smtClean="0"/>
              <a:t>2  - The Caterpillar</a:t>
            </a:r>
          </a:p>
          <a:p>
            <a:pPr>
              <a:buNone/>
            </a:pPr>
            <a:endParaRPr lang="en-AU" dirty="0" smtClean="0"/>
          </a:p>
          <a:p>
            <a:pPr>
              <a:buNone/>
            </a:pPr>
            <a:r>
              <a:rPr lang="en-AU" b="1" dirty="0" smtClean="0"/>
              <a:t>The Feeding Stage</a:t>
            </a:r>
          </a:p>
          <a:p>
            <a:pPr>
              <a:buNone/>
            </a:pPr>
            <a:endParaRPr lang="en-AU" dirty="0"/>
          </a:p>
        </p:txBody>
      </p:sp>
      <p:sp>
        <p:nvSpPr>
          <p:cNvPr id="7" name="Content Placeholder 6"/>
          <p:cNvSpPr>
            <a:spLocks noGrp="1"/>
          </p:cNvSpPr>
          <p:nvPr>
            <p:ph sz="half" idx="2"/>
          </p:nvPr>
        </p:nvSpPr>
        <p:spPr/>
        <p:txBody>
          <a:bodyPr/>
          <a:lstStyle/>
          <a:p>
            <a:endParaRPr lang="en-AU"/>
          </a:p>
        </p:txBody>
      </p:sp>
      <p:pic>
        <p:nvPicPr>
          <p:cNvPr id="43010" name="Picture 2" descr="monarch butterfly caterpillar"/>
          <p:cNvPicPr>
            <a:picLocks noChangeAspect="1" noChangeArrowheads="1"/>
          </p:cNvPicPr>
          <p:nvPr/>
        </p:nvPicPr>
        <p:blipFill>
          <a:blip r:embed="rId2" cstate="print"/>
          <a:srcRect/>
          <a:stretch>
            <a:fillRect/>
          </a:stretch>
        </p:blipFill>
        <p:spPr bwMode="auto">
          <a:xfrm>
            <a:off x="4644008" y="1075847"/>
            <a:ext cx="2758179" cy="38001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JESUS IS GOD’S ‘IMMANUEL’</a:t>
            </a:r>
            <a:endParaRPr lang="en-AU" dirty="0"/>
          </a:p>
        </p:txBody>
      </p:sp>
      <p:sp>
        <p:nvSpPr>
          <p:cNvPr id="3" name="Content Placeholder 2"/>
          <p:cNvSpPr>
            <a:spLocks noGrp="1"/>
          </p:cNvSpPr>
          <p:nvPr>
            <p:ph sz="half" idx="1"/>
          </p:nvPr>
        </p:nvSpPr>
        <p:spPr>
          <a:xfrm>
            <a:off x="0" y="1059582"/>
            <a:ext cx="5076056" cy="4083917"/>
          </a:xfrm>
        </p:spPr>
        <p:txBody>
          <a:bodyPr>
            <a:normAutofit fontScale="70000" lnSpcReduction="20000"/>
          </a:bodyPr>
          <a:lstStyle/>
          <a:p>
            <a:pPr lvl="0" fontAlgn="base"/>
            <a:r>
              <a:rPr lang="en-AU" sz="3100" b="1" i="1" dirty="0"/>
              <a:t>Therefore the Lord himself will give you a sign: behold, a virgin shall conceive, and bear a son, and shall call his name Immanuel. </a:t>
            </a:r>
            <a:r>
              <a:rPr lang="en-AU" sz="3100" b="1" dirty="0"/>
              <a:t>(Isaiah 7:14 ASV)</a:t>
            </a:r>
          </a:p>
          <a:p>
            <a:pPr>
              <a:buNone/>
            </a:pPr>
            <a:r>
              <a:rPr lang="en-AU" sz="3100" b="1" dirty="0"/>
              <a:t> </a:t>
            </a:r>
          </a:p>
          <a:p>
            <a:pPr lvl="0" fontAlgn="base"/>
            <a:r>
              <a:rPr lang="en-AU" sz="3100" b="1" i="1" dirty="0"/>
              <a:t>Now all this is come to pass, that it might be fulfilled which was spoken by the Lord through the prophet, saying,  Behold, the virgin shall be with child, and shall bring forth a son, And they shall call his name Immanuel</a:t>
            </a:r>
            <a:r>
              <a:rPr lang="en-AU" sz="3100" b="1" dirty="0"/>
              <a:t>; (Matthew 1:22, 23 ASV)</a:t>
            </a:r>
          </a:p>
          <a:p>
            <a:endParaRPr lang="en-AU" dirty="0"/>
          </a:p>
        </p:txBody>
      </p:sp>
      <p:sp>
        <p:nvSpPr>
          <p:cNvPr id="4" name="Content Placeholder 3"/>
          <p:cNvSpPr>
            <a:spLocks noGrp="1"/>
          </p:cNvSpPr>
          <p:nvPr>
            <p:ph sz="half" idx="2"/>
          </p:nvPr>
        </p:nvSpPr>
        <p:spPr/>
        <p:txBody>
          <a:bodyPr>
            <a:normAutofit fontScale="70000" lnSpcReduction="20000"/>
          </a:bodyPr>
          <a:lstStyle/>
          <a:p>
            <a:endParaRPr lang="en-AU"/>
          </a:p>
        </p:txBody>
      </p:sp>
      <p:pic>
        <p:nvPicPr>
          <p:cNvPr id="3074" name="Picture 2" descr="http://2.bp.blogspot.com/_Z1FzXHmAnfo/SwahGph3LCI/AAAAAAAAAog/xxXpwEmUAYA/s1600/IMMANUEL.jpg"/>
          <p:cNvPicPr>
            <a:picLocks noChangeAspect="1" noChangeArrowheads="1"/>
          </p:cNvPicPr>
          <p:nvPr/>
        </p:nvPicPr>
        <p:blipFill>
          <a:blip r:embed="rId2" cstate="print"/>
          <a:srcRect/>
          <a:stretch>
            <a:fillRect/>
          </a:stretch>
        </p:blipFill>
        <p:spPr bwMode="auto">
          <a:xfrm>
            <a:off x="5076056" y="1491630"/>
            <a:ext cx="3835605" cy="27363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Stages of Metamorphosis</a:t>
            </a:r>
            <a:endParaRPr lang="en-AU" dirty="0"/>
          </a:p>
        </p:txBody>
      </p:sp>
      <p:sp>
        <p:nvSpPr>
          <p:cNvPr id="3" name="Content Placeholder 2"/>
          <p:cNvSpPr>
            <a:spLocks noGrp="1"/>
          </p:cNvSpPr>
          <p:nvPr>
            <p:ph idx="1"/>
          </p:nvPr>
        </p:nvSpPr>
        <p:spPr/>
        <p:txBody>
          <a:bodyPr/>
          <a:lstStyle/>
          <a:p>
            <a:pPr marL="651510" indent="-514350">
              <a:buAutoNum type="arabicPlain" startAt="3"/>
            </a:pPr>
            <a:r>
              <a:rPr lang="en-AU" b="1" dirty="0" smtClean="0"/>
              <a:t>Pupa: The Transition Stage</a:t>
            </a:r>
          </a:p>
          <a:p>
            <a:pPr marL="651510" indent="-514350">
              <a:buNone/>
            </a:pPr>
            <a:r>
              <a:rPr lang="en-AU" b="1" dirty="0" smtClean="0"/>
              <a:t>(Chrysalis)</a:t>
            </a:r>
          </a:p>
          <a:p>
            <a:pPr>
              <a:buNone/>
            </a:pPr>
            <a:endParaRPr lang="en-AU" dirty="0"/>
          </a:p>
        </p:txBody>
      </p:sp>
      <p:pic>
        <p:nvPicPr>
          <p:cNvPr id="47106" name="Picture 2" descr="http://ts1.mm.bing.net/th?id=H.4699751678936816&amp;pid=15.1"/>
          <p:cNvPicPr>
            <a:picLocks noChangeAspect="1" noChangeArrowheads="1"/>
          </p:cNvPicPr>
          <p:nvPr/>
        </p:nvPicPr>
        <p:blipFill>
          <a:blip r:embed="rId3" cstate="print"/>
          <a:srcRect/>
          <a:stretch>
            <a:fillRect/>
          </a:stretch>
        </p:blipFill>
        <p:spPr bwMode="auto">
          <a:xfrm>
            <a:off x="5148064" y="1841006"/>
            <a:ext cx="2664296" cy="295463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Stages of Metamorphosis</a:t>
            </a:r>
            <a:endParaRPr lang="en-AU" dirty="0"/>
          </a:p>
        </p:txBody>
      </p:sp>
      <p:sp>
        <p:nvSpPr>
          <p:cNvPr id="3" name="Content Placeholder 2"/>
          <p:cNvSpPr>
            <a:spLocks noGrp="1"/>
          </p:cNvSpPr>
          <p:nvPr>
            <p:ph idx="1"/>
          </p:nvPr>
        </p:nvSpPr>
        <p:spPr/>
        <p:txBody>
          <a:bodyPr/>
          <a:lstStyle/>
          <a:p>
            <a:pPr>
              <a:buNone/>
            </a:pPr>
            <a:r>
              <a:rPr lang="en-AU" dirty="0" smtClean="0"/>
              <a:t>4	-	</a:t>
            </a:r>
            <a:r>
              <a:rPr lang="en-AU" b="1" dirty="0" smtClean="0"/>
              <a:t>Adult: The Reproductive Stage</a:t>
            </a:r>
          </a:p>
          <a:p>
            <a:pPr>
              <a:buNone/>
            </a:pPr>
            <a:endParaRPr lang="en-AU" dirty="0"/>
          </a:p>
        </p:txBody>
      </p:sp>
      <p:pic>
        <p:nvPicPr>
          <p:cNvPr id="46084" name="Picture 4" descr="http://christylittlejones.com/wp-content/uploads/2012/05/monarch-butterflies1.jpg"/>
          <p:cNvPicPr>
            <a:picLocks noChangeAspect="1" noChangeArrowheads="1"/>
          </p:cNvPicPr>
          <p:nvPr/>
        </p:nvPicPr>
        <p:blipFill>
          <a:blip r:embed="rId2" cstate="print"/>
          <a:srcRect/>
          <a:stretch>
            <a:fillRect/>
          </a:stretch>
        </p:blipFill>
        <p:spPr bwMode="auto">
          <a:xfrm>
            <a:off x="2771800" y="1959681"/>
            <a:ext cx="3888433" cy="29163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1213643"/>
          </a:xfrm>
        </p:spPr>
        <p:txBody>
          <a:bodyPr>
            <a:normAutofit fontScale="90000"/>
          </a:bodyPr>
          <a:lstStyle/>
          <a:p>
            <a:r>
              <a:rPr lang="en-AU" b="1" dirty="0"/>
              <a:t>What are the Evidences of </a:t>
            </a:r>
            <a:r>
              <a:rPr lang="en-AU" b="1" dirty="0" smtClean="0"/>
              <a:t/>
            </a:r>
            <a:br>
              <a:rPr lang="en-AU" b="1" dirty="0" smtClean="0"/>
            </a:br>
            <a:r>
              <a:rPr lang="en-AU" b="1" dirty="0" smtClean="0"/>
              <a:t>GOD </a:t>
            </a:r>
            <a:r>
              <a:rPr lang="en-AU" b="1" dirty="0"/>
              <a:t>WITH US?</a:t>
            </a:r>
            <a:br>
              <a:rPr lang="en-AU" b="1" dirty="0"/>
            </a:br>
            <a:endParaRPr lang="en-AU" dirty="0"/>
          </a:p>
        </p:txBody>
      </p:sp>
      <p:sp>
        <p:nvSpPr>
          <p:cNvPr id="3" name="Content Placeholder 2"/>
          <p:cNvSpPr>
            <a:spLocks noGrp="1"/>
          </p:cNvSpPr>
          <p:nvPr>
            <p:ph idx="1"/>
          </p:nvPr>
        </p:nvSpPr>
        <p:spPr>
          <a:xfrm>
            <a:off x="0" y="1200150"/>
            <a:ext cx="8686800" cy="3943349"/>
          </a:xfrm>
        </p:spPr>
        <p:txBody>
          <a:bodyPr>
            <a:normAutofit lnSpcReduction="10000"/>
          </a:bodyPr>
          <a:lstStyle/>
          <a:p>
            <a:pPr>
              <a:buNone/>
            </a:pPr>
            <a:r>
              <a:rPr lang="en-AU" b="1" dirty="0"/>
              <a:t>1	</a:t>
            </a:r>
            <a:r>
              <a:rPr lang="en-AU" b="1" dirty="0" smtClean="0"/>
              <a:t>	</a:t>
            </a:r>
            <a:r>
              <a:rPr lang="en-AU" sz="4300" b="1" dirty="0" smtClean="0"/>
              <a:t>A </a:t>
            </a:r>
            <a:r>
              <a:rPr lang="en-AU" sz="4300" b="1" dirty="0"/>
              <a:t>life of Sonship</a:t>
            </a:r>
          </a:p>
          <a:p>
            <a:pPr lvl="1"/>
            <a:r>
              <a:rPr lang="en-AU" b="1" dirty="0"/>
              <a:t>Jesus Introduced God as Father!</a:t>
            </a:r>
          </a:p>
          <a:p>
            <a:pPr lvl="1"/>
            <a:r>
              <a:rPr lang="en-AU" b="1" dirty="0"/>
              <a:t>We are no longer orphans</a:t>
            </a:r>
            <a:r>
              <a:rPr lang="en-AU" b="1" dirty="0" smtClean="0"/>
              <a:t>!</a:t>
            </a:r>
          </a:p>
          <a:p>
            <a:pPr lvl="1"/>
            <a:r>
              <a:rPr lang="en-AU" b="1" dirty="0"/>
              <a:t>Mat 5:16  </a:t>
            </a:r>
            <a:r>
              <a:rPr lang="en-AU" b="1" i="1" dirty="0"/>
              <a:t>Let your light so shine before men, that they may see your good works, and glorify</a:t>
            </a:r>
            <a:r>
              <a:rPr lang="en-AU" b="1" i="1" u="sng" dirty="0"/>
              <a:t> your Father which is in heaven</a:t>
            </a:r>
            <a:r>
              <a:rPr lang="en-AU" b="1" i="1" dirty="0" smtClean="0"/>
              <a:t>.</a:t>
            </a:r>
          </a:p>
          <a:p>
            <a:pPr lvl="1"/>
            <a:r>
              <a:rPr lang="en-US" b="1" i="1" baseline="30000" dirty="0"/>
              <a:t>44</a:t>
            </a:r>
            <a:r>
              <a:rPr lang="en-US" b="1" i="1" dirty="0"/>
              <a:t>But I say: Love your enemies! Pray for those who persecute you! </a:t>
            </a:r>
            <a:r>
              <a:rPr lang="en-US" b="1" i="1" u="sng" baseline="30000" dirty="0"/>
              <a:t>45</a:t>
            </a:r>
            <a:r>
              <a:rPr lang="en-US" b="1" i="1" u="sng" dirty="0"/>
              <a:t>In that way you will be acting as true sons of your Father in heaven.</a:t>
            </a:r>
            <a:endParaRPr lang="en-AU" b="1" dirty="0"/>
          </a:p>
          <a:p>
            <a:pPr lvl="1"/>
            <a:endParaRPr lang="en-AU" b="1" dirty="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8686800" cy="3943349"/>
          </a:xfrm>
        </p:spPr>
        <p:txBody>
          <a:bodyPr>
            <a:normAutofit/>
          </a:bodyPr>
          <a:lstStyle/>
          <a:p>
            <a:pPr>
              <a:buNone/>
            </a:pPr>
            <a:r>
              <a:rPr lang="en-AU" b="1" dirty="0" smtClean="0"/>
              <a:t>2	 	</a:t>
            </a:r>
            <a:r>
              <a:rPr lang="en-AU" sz="4000" b="1" dirty="0" smtClean="0"/>
              <a:t>A </a:t>
            </a:r>
            <a:r>
              <a:rPr lang="en-AU" sz="4000" b="1" dirty="0"/>
              <a:t>Life of </a:t>
            </a:r>
            <a:r>
              <a:rPr lang="en-AU" sz="4000" b="1" dirty="0" smtClean="0"/>
              <a:t>Power</a:t>
            </a:r>
          </a:p>
          <a:p>
            <a:pPr lvl="1"/>
            <a:r>
              <a:rPr lang="en-US" b="1" i="1" dirty="0"/>
              <a:t>for no one can do these signs that thou doest, except God be with him.</a:t>
            </a:r>
            <a:r>
              <a:rPr lang="en-US" dirty="0"/>
              <a:t> (John 3:1, 2 ASV</a:t>
            </a:r>
            <a:r>
              <a:rPr lang="en-US" dirty="0" smtClean="0"/>
              <a:t>)</a:t>
            </a:r>
          </a:p>
          <a:p>
            <a:pPr lvl="1"/>
            <a:r>
              <a:rPr lang="en-AU" b="1" i="1" dirty="0" smtClean="0"/>
              <a:t>How </a:t>
            </a:r>
            <a:r>
              <a:rPr lang="en-AU" b="1" i="1" dirty="0"/>
              <a:t>God anointed Jesus of Nazareth with the Holy Ghost and with </a:t>
            </a:r>
            <a:r>
              <a:rPr lang="en-AU" b="1" i="1" dirty="0" smtClean="0"/>
              <a:t>power  </a:t>
            </a:r>
            <a:r>
              <a:rPr lang="en-AU" dirty="0" smtClean="0"/>
              <a:t>(Act</a:t>
            </a:r>
            <a:r>
              <a:rPr lang="en-US" dirty="0" smtClean="0"/>
              <a:t>s</a:t>
            </a:r>
            <a:r>
              <a:rPr lang="en-AU" dirty="0" smtClean="0"/>
              <a:t> 10:38 )</a:t>
            </a:r>
          </a:p>
          <a:p>
            <a:pPr lvl="1"/>
            <a:r>
              <a:rPr lang="en-AU" b="1" i="1" dirty="0"/>
              <a:t>He that believeth on me, the works that I do shall he do also; and greater works than these shall he </a:t>
            </a:r>
            <a:r>
              <a:rPr lang="en-AU" b="1" i="1" dirty="0" smtClean="0"/>
              <a:t>do </a:t>
            </a:r>
            <a:r>
              <a:rPr lang="en-AU" dirty="0" smtClean="0"/>
              <a:t>(</a:t>
            </a:r>
            <a:r>
              <a:rPr lang="en-AU" dirty="0"/>
              <a:t>John 14:12 </a:t>
            </a:r>
            <a:r>
              <a:rPr lang="en-AU" dirty="0" smtClean="0"/>
              <a:t>)</a:t>
            </a:r>
            <a:endParaRPr lang="en-AU" dirty="0"/>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 Life of Power</a:t>
            </a:r>
            <a:endParaRPr lang="en-AU" dirty="0"/>
          </a:p>
        </p:txBody>
      </p:sp>
      <p:sp>
        <p:nvSpPr>
          <p:cNvPr id="6" name="Content Placeholder 5"/>
          <p:cNvSpPr>
            <a:spLocks noGrp="1"/>
          </p:cNvSpPr>
          <p:nvPr>
            <p:ph sz="half" idx="1"/>
          </p:nvPr>
        </p:nvSpPr>
        <p:spPr>
          <a:xfrm>
            <a:off x="0" y="1200150"/>
            <a:ext cx="4495800" cy="3943349"/>
          </a:xfrm>
        </p:spPr>
        <p:txBody>
          <a:bodyPr>
            <a:normAutofit fontScale="92500" lnSpcReduction="20000"/>
          </a:bodyPr>
          <a:lstStyle/>
          <a:p>
            <a:pPr lvl="0"/>
            <a:r>
              <a:rPr lang="en-AU" dirty="0" err="1"/>
              <a:t>Irenaeus</a:t>
            </a:r>
            <a:r>
              <a:rPr lang="en-AU" dirty="0"/>
              <a:t> wrote in </a:t>
            </a:r>
            <a:r>
              <a:rPr lang="en-AU" i="1" dirty="0"/>
              <a:t>Against Heresies</a:t>
            </a:r>
            <a:r>
              <a:rPr lang="en-AU" dirty="0"/>
              <a:t> 5:6:1 (A.D. 185): </a:t>
            </a:r>
            <a:endParaRPr lang="en-AU" dirty="0" smtClean="0"/>
          </a:p>
          <a:p>
            <a:pPr lvl="0"/>
            <a:r>
              <a:rPr lang="en-AU" dirty="0" smtClean="0"/>
              <a:t>“</a:t>
            </a:r>
            <a:r>
              <a:rPr lang="en-AU" b="1" i="1" dirty="0"/>
              <a:t>In like manner we do also hear many brethren in the church, who possess prophetic gifts, and who through the Spirit speak all kinds of languages, and bring to light for the general benefit the hidden things of men, and declare the mysteries of God.</a:t>
            </a:r>
            <a:r>
              <a:rPr lang="en-AU" dirty="0"/>
              <a:t> “</a:t>
            </a:r>
          </a:p>
          <a:p>
            <a:endParaRPr lang="en-AU" dirty="0"/>
          </a:p>
        </p:txBody>
      </p:sp>
      <p:sp>
        <p:nvSpPr>
          <p:cNvPr id="7" name="Content Placeholder 6"/>
          <p:cNvSpPr>
            <a:spLocks noGrp="1"/>
          </p:cNvSpPr>
          <p:nvPr>
            <p:ph sz="half" idx="2"/>
          </p:nvPr>
        </p:nvSpPr>
        <p:spPr/>
        <p:txBody>
          <a:bodyPr>
            <a:normAutofit fontScale="92500" lnSpcReduction="20000"/>
          </a:bodyPr>
          <a:lstStyle/>
          <a:p>
            <a:endParaRPr lang="en-AU"/>
          </a:p>
        </p:txBody>
      </p:sp>
      <p:pic>
        <p:nvPicPr>
          <p:cNvPr id="1028" name="Picture 4" descr="A New Age of Miracles"/>
          <p:cNvPicPr>
            <a:picLocks noChangeAspect="1" noChangeArrowheads="1"/>
          </p:cNvPicPr>
          <p:nvPr/>
        </p:nvPicPr>
        <p:blipFill>
          <a:blip r:embed="rId2" cstate="print"/>
          <a:srcRect/>
          <a:stretch>
            <a:fillRect/>
          </a:stretch>
        </p:blipFill>
        <p:spPr bwMode="auto">
          <a:xfrm>
            <a:off x="4355977" y="1419622"/>
            <a:ext cx="4633420" cy="32022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179512" y="1419622"/>
            <a:ext cx="8964488" cy="3723878"/>
          </a:xfrm>
        </p:spPr>
        <p:txBody>
          <a:bodyPr>
            <a:normAutofit lnSpcReduction="10000"/>
          </a:bodyPr>
          <a:lstStyle/>
          <a:p>
            <a:pPr>
              <a:buNone/>
            </a:pPr>
            <a:r>
              <a:rPr lang="en-AU" sz="4000" b="1" dirty="0"/>
              <a:t>3 	</a:t>
            </a:r>
            <a:r>
              <a:rPr lang="en-AU" sz="4000" b="1" dirty="0" smtClean="0"/>
              <a:t>	A </a:t>
            </a:r>
            <a:r>
              <a:rPr lang="en-AU" sz="4000" b="1" dirty="0"/>
              <a:t>Life of </a:t>
            </a:r>
            <a:r>
              <a:rPr lang="en-AU" sz="4000" b="1" dirty="0" smtClean="0"/>
              <a:t>God-Likeness</a:t>
            </a:r>
          </a:p>
          <a:p>
            <a:r>
              <a:rPr lang="en-AU" sz="2800" b="1" i="1" dirty="0" smtClean="0"/>
              <a:t>But </a:t>
            </a:r>
            <a:r>
              <a:rPr lang="en-AU" sz="2800" b="1" i="1" dirty="0"/>
              <a:t>the fruit of the Spirit is love, joy, peace, longsuffering, gentleness, goodness, faith, </a:t>
            </a:r>
            <a:r>
              <a:rPr lang="en-AU" sz="2800" b="1" i="1" dirty="0" smtClean="0"/>
              <a:t>Meekness</a:t>
            </a:r>
            <a:r>
              <a:rPr lang="en-AU" sz="2800" b="1" i="1" dirty="0"/>
              <a:t>, temperance: against such there is no law. </a:t>
            </a:r>
            <a:r>
              <a:rPr lang="en-AU" sz="2800" dirty="0" smtClean="0"/>
              <a:t>(Gal 5:22-23 )</a:t>
            </a:r>
          </a:p>
          <a:p>
            <a:r>
              <a:rPr lang="en-AU" sz="2800" b="1" i="1" dirty="0" smtClean="0"/>
              <a:t>Whereby </a:t>
            </a:r>
            <a:r>
              <a:rPr lang="en-AU" sz="2800" b="1" i="1" dirty="0"/>
              <a:t>are given unto us exceeding great and precious promises: that by these </a:t>
            </a:r>
            <a:r>
              <a:rPr lang="en-AU" sz="2800" b="1" i="1" dirty="0" smtClean="0"/>
              <a:t>you </a:t>
            </a:r>
            <a:r>
              <a:rPr lang="en-AU" sz="2800" b="1" i="1" dirty="0"/>
              <a:t>might be partakers of the divine </a:t>
            </a:r>
            <a:r>
              <a:rPr lang="en-AU" sz="2800" b="1" i="1" dirty="0" smtClean="0"/>
              <a:t>nature </a:t>
            </a:r>
            <a:r>
              <a:rPr lang="en-AU" sz="2800" dirty="0" smtClean="0"/>
              <a:t>(2 Peter 1:4 )</a:t>
            </a:r>
            <a:endParaRPr lang="en-AU" sz="2800" dirty="0"/>
          </a:p>
          <a:p>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9144000" cy="3943349"/>
          </a:xfrm>
        </p:spPr>
        <p:txBody>
          <a:bodyPr>
            <a:normAutofit fontScale="70000" lnSpcReduction="20000"/>
          </a:bodyPr>
          <a:lstStyle/>
          <a:p>
            <a:pPr>
              <a:buNone/>
            </a:pPr>
            <a:r>
              <a:rPr lang="en-AU" sz="4000" b="1" dirty="0" smtClean="0"/>
              <a:t>4	</a:t>
            </a:r>
            <a:r>
              <a:rPr lang="en-AU" sz="5700" b="1" dirty="0" smtClean="0"/>
              <a:t>	A Life of God’s Favour</a:t>
            </a:r>
          </a:p>
          <a:p>
            <a:r>
              <a:rPr lang="en-AU" sz="3400" b="1" i="1" dirty="0" smtClean="0"/>
              <a:t>...to proclaim the year of the Lord’s favour</a:t>
            </a:r>
            <a:r>
              <a:rPr lang="en-AU" b="1" i="1" dirty="0" smtClean="0"/>
              <a:t>. </a:t>
            </a:r>
            <a:r>
              <a:rPr lang="en-AU" dirty="0" smtClean="0"/>
              <a:t>(Luke 4:19)</a:t>
            </a:r>
          </a:p>
          <a:p>
            <a:r>
              <a:rPr lang="en-AU" sz="3100" b="1" i="1" dirty="0" smtClean="0"/>
              <a:t>At </a:t>
            </a:r>
            <a:r>
              <a:rPr lang="en-AU" sz="3100" b="1" i="1" dirty="0"/>
              <a:t>an acceptable time I have listened to </a:t>
            </a:r>
            <a:r>
              <a:rPr lang="en-AU" sz="3100" b="1" i="1" dirty="0" smtClean="0"/>
              <a:t>you, and </a:t>
            </a:r>
            <a:r>
              <a:rPr lang="en-AU" sz="3100" b="1" i="1" dirty="0"/>
              <a:t>on a day of salvation I have helped you</a:t>
            </a:r>
            <a:r>
              <a:rPr lang="en-AU" sz="3100" b="1" i="1" dirty="0" smtClean="0"/>
              <a:t>.”See</a:t>
            </a:r>
            <a:r>
              <a:rPr lang="en-AU" sz="3100" b="1" i="1" dirty="0"/>
              <a:t>, now is the acceptable time; see, now is the day of salvation</a:t>
            </a:r>
            <a:r>
              <a:rPr lang="en-AU" sz="3100" b="1" i="1" dirty="0" smtClean="0"/>
              <a:t>! </a:t>
            </a:r>
            <a:r>
              <a:rPr lang="en-AU" sz="2800" dirty="0" smtClean="0"/>
              <a:t>(2 Cor. 6:2)</a:t>
            </a:r>
          </a:p>
          <a:p>
            <a:r>
              <a:rPr lang="en-AU" sz="3100" b="1" i="1" dirty="0" smtClean="0"/>
              <a:t>At </a:t>
            </a:r>
            <a:r>
              <a:rPr lang="en-AU" sz="3100" b="1" i="1" dirty="0"/>
              <a:t>just the right time, I heard </a:t>
            </a:r>
            <a:r>
              <a:rPr lang="en-AU" sz="3100" b="1" i="1" dirty="0" smtClean="0"/>
              <a:t>you. On </a:t>
            </a:r>
            <a:r>
              <a:rPr lang="en-AU" sz="3100" b="1" i="1" dirty="0"/>
              <a:t>the day of salvation, I helped you</a:t>
            </a:r>
            <a:r>
              <a:rPr lang="en-AU" sz="3100" b="1" i="1" dirty="0" smtClean="0"/>
              <a:t>.” Indeed</a:t>
            </a:r>
            <a:r>
              <a:rPr lang="en-AU" sz="3100" b="1" i="1" dirty="0"/>
              <a:t>, God is ready to help you right now. </a:t>
            </a:r>
            <a:r>
              <a:rPr lang="en-AU" sz="3100" b="1" i="1" dirty="0" smtClean="0"/>
              <a:t> Today </a:t>
            </a:r>
            <a:r>
              <a:rPr lang="en-AU" sz="3100" b="1" i="1" dirty="0"/>
              <a:t>is the day of </a:t>
            </a:r>
            <a:r>
              <a:rPr lang="en-AU" sz="3100" b="1" i="1" dirty="0" smtClean="0"/>
              <a:t>salvation. </a:t>
            </a:r>
            <a:r>
              <a:rPr lang="en-AU" sz="3100" dirty="0" smtClean="0"/>
              <a:t>(NLB)</a:t>
            </a:r>
          </a:p>
          <a:p>
            <a:r>
              <a:rPr lang="en-AU" sz="3100" b="1" i="1" dirty="0" smtClean="0"/>
              <a:t>When </a:t>
            </a:r>
            <a:r>
              <a:rPr lang="en-AU" sz="3100" b="1" i="1" dirty="0"/>
              <a:t>the time came for me to show you </a:t>
            </a:r>
            <a:r>
              <a:rPr lang="en-AU" sz="3100" b="1" i="1" dirty="0" smtClean="0"/>
              <a:t>favour</a:t>
            </a:r>
            <a:r>
              <a:rPr lang="en-US" sz="3100" b="1" i="1" dirty="0" smtClean="0"/>
              <a:t>I </a:t>
            </a:r>
            <a:r>
              <a:rPr lang="en-US" sz="3100" b="1" i="1" dirty="0"/>
              <a:t>heard </a:t>
            </a:r>
            <a:r>
              <a:rPr lang="en-US" sz="3100" b="1" i="1" dirty="0" smtClean="0"/>
              <a:t>you; </a:t>
            </a:r>
            <a:r>
              <a:rPr lang="en-AU" sz="3100" b="1" i="1" dirty="0" smtClean="0"/>
              <a:t>when </a:t>
            </a:r>
            <a:r>
              <a:rPr lang="en-AU" sz="3100" b="1" i="1" dirty="0"/>
              <a:t>the day arrived for me to save </a:t>
            </a:r>
            <a:r>
              <a:rPr lang="en-AU" sz="3100" b="1" i="1" dirty="0" smtClean="0"/>
              <a:t>you,</a:t>
            </a:r>
            <a:r>
              <a:rPr lang="en-US" sz="3100" b="1" i="1" dirty="0" smtClean="0"/>
              <a:t>I </a:t>
            </a:r>
            <a:r>
              <a:rPr lang="en-US" sz="3100" b="1" i="1" dirty="0"/>
              <a:t>helped you</a:t>
            </a:r>
            <a:r>
              <a:rPr lang="en-US" sz="3100" b="1" i="1" dirty="0" smtClean="0"/>
              <a:t>.” </a:t>
            </a:r>
            <a:r>
              <a:rPr lang="en-AU" sz="3100" b="1" i="1" dirty="0" smtClean="0"/>
              <a:t>Listen</a:t>
            </a:r>
            <a:r>
              <a:rPr lang="en-AU" sz="3100" b="1" i="1" dirty="0"/>
              <a:t>! This is the hour to receive God’s favour; today is the day to be saved</a:t>
            </a:r>
            <a:r>
              <a:rPr lang="en-AU" sz="3100" b="1" i="1" dirty="0" smtClean="0"/>
              <a:t>! </a:t>
            </a:r>
            <a:r>
              <a:rPr lang="en-AU" sz="3100" dirty="0" smtClean="0"/>
              <a:t>(GNB)</a:t>
            </a:r>
          </a:p>
          <a:p>
            <a:endParaRPr lang="en-AU" i="1" dirty="0"/>
          </a:p>
          <a:p>
            <a:endParaRPr lang="en-AU" sz="2800" dirty="0" smtClean="0"/>
          </a:p>
          <a:p>
            <a:pPr lvl="1"/>
            <a:endParaRPr lang="en-AU" dirty="0" smtClean="0"/>
          </a:p>
          <a:p>
            <a:pPr lvl="1"/>
            <a:endParaRPr lang="en-AU" dirty="0"/>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 Immanuel</a:t>
            </a:r>
            <a:br>
              <a:rPr lang="en-AU" dirty="0" smtClean="0"/>
            </a:br>
            <a:r>
              <a:rPr lang="en-AU" dirty="0" smtClean="0"/>
              <a:t>God With Us!</a:t>
            </a:r>
            <a:endParaRPr lang="en-AU" dirty="0"/>
          </a:p>
        </p:txBody>
      </p:sp>
      <p:sp>
        <p:nvSpPr>
          <p:cNvPr id="3" name="Content Placeholder 2"/>
          <p:cNvSpPr>
            <a:spLocks noGrp="1"/>
          </p:cNvSpPr>
          <p:nvPr>
            <p:ph idx="1"/>
          </p:nvPr>
        </p:nvSpPr>
        <p:spPr>
          <a:xfrm>
            <a:off x="457200" y="1419622"/>
            <a:ext cx="8507288" cy="3723878"/>
          </a:xfrm>
        </p:spPr>
        <p:txBody>
          <a:bodyPr>
            <a:normAutofit/>
          </a:bodyPr>
          <a:lstStyle/>
          <a:p>
            <a:r>
              <a:rPr lang="en-AU" sz="3200" dirty="0" smtClean="0"/>
              <a:t>Jesus came to relate us </a:t>
            </a:r>
            <a:r>
              <a:rPr lang="en-AU" sz="3200" b="1" dirty="0" smtClean="0"/>
              <a:t>back to the Father</a:t>
            </a:r>
          </a:p>
          <a:p>
            <a:r>
              <a:rPr lang="en-AU" sz="3200" dirty="0" smtClean="0"/>
              <a:t>Jesus came to give us a </a:t>
            </a:r>
            <a:r>
              <a:rPr lang="en-AU" sz="3200" b="1" dirty="0" smtClean="0"/>
              <a:t>life of Power</a:t>
            </a:r>
          </a:p>
          <a:p>
            <a:r>
              <a:rPr lang="en-AU" sz="3200" dirty="0" smtClean="0"/>
              <a:t>Jesus came to </a:t>
            </a:r>
            <a:r>
              <a:rPr lang="en-AU" sz="3200" b="1" dirty="0" smtClean="0"/>
              <a:t>restore to us God’s Likeness  </a:t>
            </a:r>
          </a:p>
          <a:p>
            <a:r>
              <a:rPr lang="en-AU" sz="3200" dirty="0" smtClean="0"/>
              <a:t>Jesus came to </a:t>
            </a:r>
            <a:r>
              <a:rPr lang="en-AU" sz="3200" b="1" dirty="0" smtClean="0"/>
              <a:t>Open Heaven </a:t>
            </a:r>
            <a:r>
              <a:rPr lang="en-AU" sz="3200" dirty="0" smtClean="0"/>
              <a:t>up for us and give us a life of </a:t>
            </a:r>
            <a:r>
              <a:rPr lang="en-AU" sz="3200" b="1" dirty="0" smtClean="0"/>
              <a:t>Divine Favour!</a:t>
            </a:r>
            <a:endParaRPr lang="en-AU" sz="3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850</TotalTime>
  <Words>896</Words>
  <Application>Microsoft Office PowerPoint</Application>
  <PresentationFormat>On-screen Show (16:9)</PresentationFormat>
  <Paragraphs>137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Vision/Theme for 2013</vt:lpstr>
      <vt:lpstr> A Wonderful Gospel! </vt:lpstr>
      <vt:lpstr>JESUS IS GOD’S ‘IMMANUEL’</vt:lpstr>
      <vt:lpstr>What are the Evidences of  GOD WITH US? </vt:lpstr>
      <vt:lpstr>What are the Evidences of  GOD WITH US?</vt:lpstr>
      <vt:lpstr>A Life of Power</vt:lpstr>
      <vt:lpstr>What are the Evidences of  GOD WITH US?</vt:lpstr>
      <vt:lpstr>What are the Evidences of  GOD WITH US?</vt:lpstr>
      <vt:lpstr>Jesus – Immanuel God With Us!</vt:lpstr>
      <vt:lpstr>Slide 10</vt:lpstr>
      <vt:lpstr>Vision/Theme for 2013</vt:lpstr>
      <vt:lpstr> A Wonderful Gospel! </vt:lpstr>
      <vt:lpstr>JESUS IS GOD’S ‘IMMANUEL’</vt:lpstr>
      <vt:lpstr>Jesus – Immanuel God With Us!</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The Church I See in 2013</vt:lpstr>
      <vt:lpstr>SUMMARY OF  ‘THE CHURCH I SEE IN 2013’</vt:lpstr>
      <vt:lpstr>DIFFERENT IN THE  FOLLOWING WAYS:</vt:lpstr>
      <vt:lpstr>Slide 27</vt:lpstr>
      <vt:lpstr>4 Stages of Metamorphosis</vt:lpstr>
      <vt:lpstr>4 Stages of Metamorphosis</vt:lpstr>
      <vt:lpstr>4 Stages of Metamorphosis</vt:lpstr>
      <vt:lpstr>4 Stages of Metamorphosis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Vision/Theme for 2013</dc:title>
  <dc:creator>ASUS</dc:creator>
  <cp:lastModifiedBy>ASUS</cp:lastModifiedBy>
  <cp:revision>13</cp:revision>
  <dcterms:created xsi:type="dcterms:W3CDTF">2013-01-19T20:10:21Z</dcterms:created>
  <dcterms:modified xsi:type="dcterms:W3CDTF">2013-02-09T21:14:16Z</dcterms:modified>
</cp:coreProperties>
</file>